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4"/>
  </p:handoutMasterIdLst>
  <p:sldIdLst>
    <p:sldId id="426" r:id="rId4"/>
    <p:sldId id="398" r:id="rId5"/>
    <p:sldId id="570" r:id="rId7"/>
    <p:sldId id="614" r:id="rId8"/>
    <p:sldId id="615" r:id="rId9"/>
    <p:sldId id="501" r:id="rId10"/>
    <p:sldId id="616" r:id="rId11"/>
    <p:sldId id="617" r:id="rId12"/>
    <p:sldId id="605" r:id="rId13"/>
    <p:sldId id="618" r:id="rId14"/>
    <p:sldId id="619" r:id="rId15"/>
    <p:sldId id="574" r:id="rId16"/>
    <p:sldId id="630" r:id="rId17"/>
    <p:sldId id="621" r:id="rId18"/>
    <p:sldId id="622" r:id="rId19"/>
    <p:sldId id="625" r:id="rId20"/>
    <p:sldId id="627" r:id="rId21"/>
    <p:sldId id="628" r:id="rId22"/>
    <p:sldId id="629"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1" userDrawn="1">
          <p15:clr>
            <a:srgbClr val="A4A3A4"/>
          </p15:clr>
        </p15:guide>
        <p15:guide id="2" pos="3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01"/>
        <p:guide pos="388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3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image" Target="../media/image6.jpeg"/><Relationship Id="rId2" Type="http://schemas.openxmlformats.org/officeDocument/2006/relationships/image" Target="../media/image5.png"/><Relationship Id="rId11" Type="http://schemas.openxmlformats.org/officeDocument/2006/relationships/notesSlide" Target="../notesSlides/notesSlide12.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4.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6.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image" Target="../media/image6.jpeg"/><Relationship Id="rId10" Type="http://schemas.openxmlformats.org/officeDocument/2006/relationships/notesSlide" Target="../notesSlides/notesSlide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6.jpeg"/><Relationship Id="rId2" Type="http://schemas.openxmlformats.org/officeDocument/2006/relationships/image" Target="../media/image5.png"/><Relationship Id="rId13" Type="http://schemas.openxmlformats.org/officeDocument/2006/relationships/notesSlide" Target="../notesSlides/notesSlide5.xml"/><Relationship Id="rId12" Type="http://schemas.openxmlformats.org/officeDocument/2006/relationships/slideLayout" Target="../slideLayouts/slideLayout1.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(2)</a:t>
            </a:r>
            <a:r>
              <a:rPr lang="zh-CN" altLang="en-US" dirty="0">
                <a:sym typeface="+mn-ea"/>
              </a:rPr>
              <a:t>不抑耗其实而已</a:t>
            </a:r>
            <a:r>
              <a:rPr lang="en-US" altLang="zh-CN" dirty="0">
                <a:sym typeface="+mn-ea"/>
              </a:rPr>
              <a:t>，</a:t>
            </a:r>
            <a:r>
              <a:rPr lang="zh-CN" altLang="en-US" dirty="0">
                <a:sym typeface="+mn-ea"/>
              </a:rPr>
              <a:t>非有能早而蕃之也。</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28625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【答案】只不过不损伤它的果实罢了</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并不是有能使它果实结得早又多的办法。</a:t>
            </a:r>
            <a:endParaRPr lang="zh-CN" altLang="en-US" dirty="0">
              <a:solidFill>
                <a:srgbClr val="0070C0"/>
              </a:solidFill>
              <a:uFill>
                <a:solidFill>
                  <a:schemeClr val="bg1"/>
                </a:solidFill>
              </a:uFill>
            </a:endParaRPr>
          </a:p>
        </p:txBody>
      </p:sp>
      <p:sp>
        <p:nvSpPr>
          <p:cNvPr id="2" name="文本框 1"/>
          <p:cNvSpPr txBox="1"/>
          <p:nvPr/>
        </p:nvSpPr>
        <p:spPr>
          <a:xfrm>
            <a:off x="623570" y="342773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孳</a:t>
            </a:r>
            <a:r>
              <a:rPr lang="en-US" altLang="zh-CN" dirty="0"/>
              <a:t>:</a:t>
            </a:r>
            <a:r>
              <a:rPr lang="zh-CN" altLang="en-US" dirty="0"/>
              <a:t>繁殖。天</a:t>
            </a:r>
            <a:r>
              <a:rPr lang="en-US" altLang="zh-CN" dirty="0"/>
              <a:t>:</a:t>
            </a:r>
            <a:r>
              <a:rPr lang="zh-CN" altLang="en-US" dirty="0"/>
              <a:t>天性</a:t>
            </a:r>
            <a:r>
              <a:rPr lang="en-US" altLang="zh-CN" dirty="0"/>
              <a:t>，</a:t>
            </a:r>
            <a:r>
              <a:rPr lang="zh-CN" altLang="en-US" dirty="0"/>
              <a:t>指自然生长规律。致</a:t>
            </a:r>
            <a:r>
              <a:rPr lang="en-US" altLang="zh-CN" dirty="0"/>
              <a:t>:</a:t>
            </a:r>
            <a:r>
              <a:rPr lang="zh-CN" altLang="en-US" dirty="0"/>
              <a:t>使达到。</a:t>
            </a:r>
            <a:r>
              <a:rPr lang="en-US" altLang="zh-CN" dirty="0"/>
              <a:t>(2)</a:t>
            </a:r>
            <a:r>
              <a:rPr lang="zh-CN" altLang="en-US" dirty="0"/>
              <a:t>其实</a:t>
            </a:r>
            <a:r>
              <a:rPr lang="en-US" altLang="zh-CN" dirty="0"/>
              <a:t>:</a:t>
            </a:r>
            <a:r>
              <a:rPr lang="zh-CN" altLang="en-US" dirty="0"/>
              <a:t>它的果实。早</a:t>
            </a:r>
            <a:r>
              <a:rPr lang="en-US" altLang="zh-CN" dirty="0"/>
              <a:t>:</a:t>
            </a:r>
            <a:r>
              <a:rPr lang="zh-CN" altLang="en-US" dirty="0"/>
              <a:t>使</a:t>
            </a:r>
            <a:r>
              <a:rPr lang="en-US" altLang="zh-CN" dirty="0"/>
              <a:t>……</a:t>
            </a:r>
            <a:r>
              <a:rPr lang="zh-CN" altLang="en-US" dirty="0"/>
              <a:t>结得早。蕃</a:t>
            </a:r>
            <a:r>
              <a:rPr lang="en-US" altLang="zh-CN" dirty="0"/>
              <a:t>:</a:t>
            </a:r>
            <a:r>
              <a:rPr lang="zh-CN" altLang="en-US" dirty="0"/>
              <a:t>使</a:t>
            </a:r>
            <a:r>
              <a:rPr lang="en-US" altLang="zh-CN" dirty="0"/>
              <a:t>……</a:t>
            </a:r>
            <a:r>
              <a:rPr lang="zh-CN" altLang="en-US" dirty="0"/>
              <a:t>多。</a:t>
            </a:r>
            <a:r>
              <a:rPr lang="en-US" altLang="zh-CN" dirty="0"/>
              <a:t>(3)</a:t>
            </a:r>
            <a:r>
              <a:rPr lang="zh-CN" altLang="en-US" dirty="0"/>
              <a:t>虽</a:t>
            </a:r>
            <a:r>
              <a:rPr lang="en-US" altLang="zh-CN" dirty="0"/>
              <a:t>:</a:t>
            </a:r>
            <a:r>
              <a:rPr lang="zh-CN" altLang="en-US" dirty="0"/>
              <a:t>虽然。其实</a:t>
            </a:r>
            <a:r>
              <a:rPr lang="en-US" altLang="zh-CN" dirty="0"/>
              <a:t>:</a:t>
            </a:r>
            <a:r>
              <a:rPr lang="zh-CN" altLang="en-US" dirty="0"/>
              <a:t>这实际上。仇</a:t>
            </a:r>
            <a:r>
              <a:rPr lang="en-US" altLang="zh-CN" dirty="0"/>
              <a:t>:</a:t>
            </a:r>
            <a:r>
              <a:rPr lang="zh-CN" altLang="en-US" dirty="0"/>
              <a:t>仇视。</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(3)</a:t>
            </a:r>
            <a:r>
              <a:rPr lang="zh-CN" altLang="en-US" dirty="0">
                <a:sym typeface="+mn-ea"/>
              </a:rPr>
              <a:t>虽曰爱之</a:t>
            </a:r>
            <a:r>
              <a:rPr lang="en-US" altLang="zh-CN" dirty="0">
                <a:sym typeface="+mn-ea"/>
              </a:rPr>
              <a:t>，</a:t>
            </a:r>
            <a:r>
              <a:rPr lang="zh-CN" altLang="en-US" dirty="0">
                <a:sym typeface="+mn-ea"/>
              </a:rPr>
              <a:t>其实害之：虽曰忧之</a:t>
            </a:r>
            <a:r>
              <a:rPr lang="en-US" altLang="zh-CN" dirty="0">
                <a:sym typeface="+mn-ea"/>
              </a:rPr>
              <a:t>，</a:t>
            </a:r>
            <a:r>
              <a:rPr lang="zh-CN" altLang="en-US" dirty="0">
                <a:sym typeface="+mn-ea"/>
              </a:rPr>
              <a:t>其实仇之。</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21449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【答案】虽然说是喜爱它</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这实际上是害了它</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虽然说是担心它</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这实际上是仇视它。</a:t>
            </a:r>
            <a:endParaRPr lang="zh-CN" altLang="en-US" dirty="0">
              <a:solidFill>
                <a:srgbClr val="0070C0"/>
              </a:solidFill>
              <a:uFill>
                <a:solidFill>
                  <a:schemeClr val="bg1"/>
                </a:solidFill>
              </a:uFill>
            </a:endParaRPr>
          </a:p>
        </p:txBody>
      </p:sp>
      <p:sp>
        <p:nvSpPr>
          <p:cNvPr id="2" name="文本框 1"/>
          <p:cNvSpPr txBox="1"/>
          <p:nvPr/>
        </p:nvSpPr>
        <p:spPr>
          <a:xfrm>
            <a:off x="623570" y="342773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孳</a:t>
            </a:r>
            <a:r>
              <a:rPr lang="en-US" altLang="zh-CN" dirty="0"/>
              <a:t>:</a:t>
            </a:r>
            <a:r>
              <a:rPr lang="zh-CN" altLang="en-US" dirty="0"/>
              <a:t>繁殖。天</a:t>
            </a:r>
            <a:r>
              <a:rPr lang="en-US" altLang="zh-CN" dirty="0"/>
              <a:t>:</a:t>
            </a:r>
            <a:r>
              <a:rPr lang="zh-CN" altLang="en-US" dirty="0"/>
              <a:t>天性</a:t>
            </a:r>
            <a:r>
              <a:rPr lang="en-US" altLang="zh-CN" dirty="0"/>
              <a:t>，</a:t>
            </a:r>
            <a:r>
              <a:rPr lang="zh-CN" altLang="en-US" dirty="0"/>
              <a:t>指自然生长规律。致</a:t>
            </a:r>
            <a:r>
              <a:rPr lang="en-US" altLang="zh-CN" dirty="0"/>
              <a:t>:</a:t>
            </a:r>
            <a:r>
              <a:rPr lang="zh-CN" altLang="en-US" dirty="0"/>
              <a:t>使达到。</a:t>
            </a:r>
            <a:r>
              <a:rPr lang="en-US" altLang="zh-CN" dirty="0"/>
              <a:t>(2)</a:t>
            </a:r>
            <a:r>
              <a:rPr lang="zh-CN" altLang="en-US" dirty="0"/>
              <a:t>其实</a:t>
            </a:r>
            <a:r>
              <a:rPr lang="en-US" altLang="zh-CN" dirty="0"/>
              <a:t>:</a:t>
            </a:r>
            <a:r>
              <a:rPr lang="zh-CN" altLang="en-US" dirty="0"/>
              <a:t>它的果实。早</a:t>
            </a:r>
            <a:r>
              <a:rPr lang="en-US" altLang="zh-CN" dirty="0"/>
              <a:t>:</a:t>
            </a:r>
            <a:r>
              <a:rPr lang="zh-CN" altLang="en-US" dirty="0"/>
              <a:t>使</a:t>
            </a:r>
            <a:r>
              <a:rPr lang="en-US" altLang="zh-CN" dirty="0"/>
              <a:t>……</a:t>
            </a:r>
            <a:r>
              <a:rPr lang="zh-CN" altLang="en-US" dirty="0"/>
              <a:t>结得早。蕃</a:t>
            </a:r>
            <a:r>
              <a:rPr lang="en-US" altLang="zh-CN" dirty="0"/>
              <a:t>:</a:t>
            </a:r>
            <a:r>
              <a:rPr lang="zh-CN" altLang="en-US" dirty="0"/>
              <a:t>使</a:t>
            </a:r>
            <a:r>
              <a:rPr lang="en-US" altLang="zh-CN" dirty="0"/>
              <a:t>……</a:t>
            </a:r>
            <a:r>
              <a:rPr lang="zh-CN" altLang="en-US" dirty="0"/>
              <a:t>多。</a:t>
            </a:r>
            <a:r>
              <a:rPr lang="en-US" altLang="zh-CN" dirty="0"/>
              <a:t>(3)</a:t>
            </a:r>
            <a:r>
              <a:rPr lang="zh-CN" altLang="en-US" dirty="0"/>
              <a:t>虽</a:t>
            </a:r>
            <a:r>
              <a:rPr lang="en-US" altLang="zh-CN" dirty="0"/>
              <a:t>:</a:t>
            </a:r>
            <a:r>
              <a:rPr lang="zh-CN" altLang="en-US" dirty="0"/>
              <a:t>虽然。其实</a:t>
            </a:r>
            <a:r>
              <a:rPr lang="en-US" altLang="zh-CN" dirty="0"/>
              <a:t>:</a:t>
            </a:r>
            <a:r>
              <a:rPr lang="zh-CN" altLang="en-US" dirty="0"/>
              <a:t>这实际上。仇</a:t>
            </a:r>
            <a:r>
              <a:rPr lang="en-US" altLang="zh-CN" dirty="0"/>
              <a:t>:</a:t>
            </a:r>
            <a:r>
              <a:rPr lang="zh-CN" altLang="en-US" dirty="0"/>
              <a:t>仇视。</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zh-CN" altLang="en-US"/>
              <a:t>文言文阅读</a:t>
            </a:r>
            <a:endParaRPr lang="zh-CN" altLang="en-US"/>
          </a:p>
          <a:p>
            <a:pPr algn="l">
              <a:lnSpc>
                <a:spcPct val="150000"/>
              </a:lnSpc>
            </a:pPr>
            <a:r>
              <a:rPr lang="en-US" altLang="zh-CN"/>
              <a:t>    </a:t>
            </a:r>
            <a:r>
              <a:rPr lang="zh-CN" altLang="en-US"/>
              <a:t>材料一</a:t>
            </a:r>
            <a:r>
              <a:rPr lang="en-US" altLang="zh-CN"/>
              <a:t>:</a:t>
            </a:r>
            <a:endParaRPr lang="en-US" altLang="zh-CN"/>
          </a:p>
          <a:p>
            <a:pPr algn="l">
              <a:lnSpc>
                <a:spcPct val="150000"/>
              </a:lnSpc>
            </a:pPr>
            <a:r>
              <a:rPr lang="en-US" altLang="zh-CN"/>
              <a:t>    </a:t>
            </a:r>
            <a:r>
              <a:rPr lang="zh-CN" altLang="en-US"/>
              <a:t>问者曰</a:t>
            </a:r>
            <a:r>
              <a:rPr lang="en-US" altLang="zh-CN"/>
              <a:t>:“</a:t>
            </a:r>
            <a:r>
              <a:rPr lang="zh-CN" altLang="en-US"/>
              <a:t>以子之道</a:t>
            </a:r>
            <a:r>
              <a:rPr lang="en-US" altLang="zh-CN"/>
              <a:t>，</a:t>
            </a:r>
            <a:r>
              <a:rPr lang="zh-CN" altLang="en-US"/>
              <a:t>移之官理</a:t>
            </a:r>
            <a:r>
              <a:rPr lang="en-US" altLang="zh-CN"/>
              <a:t>，</a:t>
            </a:r>
            <a:r>
              <a:rPr lang="zh-CN" altLang="en-US"/>
              <a:t>可乎</a:t>
            </a:r>
            <a:r>
              <a:rPr lang="en-US" altLang="zh-CN"/>
              <a:t>?”</a:t>
            </a:r>
            <a:r>
              <a:rPr lang="zh-CN" altLang="en-US"/>
              <a:t>驼曰</a:t>
            </a:r>
            <a:r>
              <a:rPr lang="en-US" altLang="zh-CN"/>
              <a:t>:“</a:t>
            </a:r>
            <a:r>
              <a:rPr lang="zh-CN" altLang="en-US"/>
              <a:t>我知种树而已</a:t>
            </a:r>
            <a:r>
              <a:rPr lang="en-US" altLang="zh-CN"/>
              <a:t>，</a:t>
            </a:r>
            <a:r>
              <a:rPr lang="zh-CN" altLang="en-US"/>
              <a:t>理</a:t>
            </a:r>
            <a:r>
              <a:rPr lang="en-US" altLang="zh-CN"/>
              <a:t>，</a:t>
            </a:r>
            <a:r>
              <a:rPr lang="zh-CN" altLang="en-US"/>
              <a:t>非吾业也。然吾居乡</a:t>
            </a:r>
            <a:r>
              <a:rPr lang="en-US" altLang="zh-CN"/>
              <a:t>，</a:t>
            </a:r>
            <a:r>
              <a:rPr lang="zh-CN" altLang="en-US"/>
              <a:t>见长人者好烦其令</a:t>
            </a:r>
            <a:r>
              <a:rPr lang="en-US" altLang="zh-CN"/>
              <a:t>，</a:t>
            </a:r>
            <a:r>
              <a:rPr lang="zh-CN" altLang="en-US"/>
              <a:t>若甚怜焉</a:t>
            </a:r>
            <a:r>
              <a:rPr lang="en-US" altLang="zh-CN"/>
              <a:t>，</a:t>
            </a:r>
            <a:r>
              <a:rPr lang="zh-CN" altLang="en-US"/>
              <a:t>而卒以祸。旦暮吏来而呼曰</a:t>
            </a:r>
            <a:r>
              <a:rPr lang="en-US" altLang="zh-CN"/>
              <a:t>:‘</a:t>
            </a:r>
            <a:r>
              <a:rPr lang="zh-CN" altLang="en-US"/>
              <a:t>官命促尔耕</a:t>
            </a:r>
            <a:r>
              <a:rPr lang="en-US" altLang="zh-CN"/>
              <a:t>，</a:t>
            </a:r>
            <a:r>
              <a:rPr lang="zh-CN" altLang="en-US"/>
              <a:t>勖尔植</a:t>
            </a:r>
            <a:r>
              <a:rPr lang="en-US" altLang="zh-CN"/>
              <a:t>，</a:t>
            </a:r>
            <a:r>
              <a:rPr lang="zh-CN" altLang="en-US"/>
              <a:t>督尔获</a:t>
            </a:r>
            <a:r>
              <a:rPr lang="en-US" altLang="zh-CN"/>
              <a:t>，</a:t>
            </a:r>
            <a:r>
              <a:rPr lang="zh-CN" altLang="en-US"/>
              <a:t>早缫而绪</a:t>
            </a:r>
            <a:r>
              <a:rPr lang="en-US" altLang="zh-CN"/>
              <a:t>，</a:t>
            </a:r>
            <a:r>
              <a:rPr lang="zh-CN" altLang="en-US"/>
              <a:t>早织而缕</a:t>
            </a:r>
            <a:r>
              <a:rPr lang="en-US" altLang="zh-CN"/>
              <a:t>，</a:t>
            </a:r>
            <a:r>
              <a:rPr lang="zh-CN" altLang="en-US"/>
              <a:t>字而幼孩</a:t>
            </a:r>
            <a:r>
              <a:rPr lang="en-US" altLang="zh-CN"/>
              <a:t>，</a:t>
            </a:r>
            <a:r>
              <a:rPr lang="zh-CN" altLang="en-US"/>
              <a:t>遂而鸡豚。</a:t>
            </a:r>
            <a:r>
              <a:rPr lang="en-US" altLang="zh-CN"/>
              <a:t>’</a:t>
            </a:r>
            <a:r>
              <a:rPr lang="zh-CN" altLang="en-US"/>
              <a:t>鸣鼓而聚之</a:t>
            </a:r>
            <a:r>
              <a:rPr lang="en-US" altLang="zh-CN"/>
              <a:t>，</a:t>
            </a:r>
            <a:r>
              <a:rPr lang="zh-CN" altLang="en-US"/>
              <a:t>击木而召之。</a:t>
            </a:r>
            <a:r>
              <a:rPr lang="zh-CN" altLang="en-US" u="sng"/>
              <a:t>吾小人辍飧饔以劳吏者</a:t>
            </a:r>
            <a:r>
              <a:rPr lang="en-US" altLang="zh-CN" u="sng"/>
              <a:t>，</a:t>
            </a:r>
            <a:r>
              <a:rPr lang="zh-CN" altLang="en-US" u="sng"/>
              <a:t>且不得暇</a:t>
            </a:r>
            <a:r>
              <a:rPr lang="en-US" altLang="zh-CN" u="sng"/>
              <a:t>，</a:t>
            </a:r>
            <a:r>
              <a:rPr lang="zh-CN" altLang="en-US" u="sng"/>
              <a:t>又何以蕃吾生而安吾性耶</a:t>
            </a:r>
            <a:r>
              <a:rPr lang="en-US" altLang="zh-CN" u="sng"/>
              <a:t>?</a:t>
            </a:r>
            <a:r>
              <a:rPr lang="zh-CN" altLang="en-US"/>
              <a:t>故病且怠。若是</a:t>
            </a:r>
            <a:r>
              <a:rPr lang="en-US" altLang="zh-CN"/>
              <a:t>，</a:t>
            </a:r>
            <a:r>
              <a:rPr lang="zh-CN" altLang="en-US"/>
              <a:t>则与吾业者其亦有类乎</a:t>
            </a:r>
            <a:r>
              <a:rPr lang="en-US" altLang="zh-CN"/>
              <a:t>?”</a:t>
            </a:r>
            <a:endParaRPr lang="en-US" altLang="zh-CN"/>
          </a:p>
          <a:p>
            <a:pPr algn="r">
              <a:lnSpc>
                <a:spcPct val="150000"/>
              </a:lnSpc>
            </a:pPr>
            <a:r>
              <a:rPr lang="en-US" altLang="zh-CN"/>
              <a:t>(</a:t>
            </a:r>
            <a:r>
              <a:rPr lang="zh-CN" altLang="en-US"/>
              <a:t>节选自《种树郭橐驼传》</a:t>
            </a:r>
            <a:r>
              <a:rPr lang="en-US" altLang="zh-CN"/>
              <a:t>)</a:t>
            </a: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414655" y="1196975"/>
            <a:ext cx="10712450" cy="3234055"/>
          </a:xfrm>
          <a:prstGeom prst="rect">
            <a:avLst/>
          </a:prstGeom>
          <a:noFill/>
        </p:spPr>
        <p:txBody>
          <a:bodyPr wrap="square" rtlCol="0">
            <a:noAutofit/>
          </a:bodyPr>
          <a:lstStyle/>
          <a:p>
            <a:pPr algn="l">
              <a:lnSpc>
                <a:spcPct val="150000"/>
              </a:lnSpc>
            </a:pPr>
            <a:r>
              <a:rPr lang="en-US" altLang="zh-CN" sz="1600"/>
              <a:t>    </a:t>
            </a:r>
            <a:r>
              <a:rPr lang="zh-CN" altLang="en-US" sz="1600"/>
              <a:t>材料二</a:t>
            </a:r>
            <a:r>
              <a:rPr lang="en-US" altLang="zh-CN" sz="1600"/>
              <a:t>:</a:t>
            </a:r>
            <a:endParaRPr lang="en-US" altLang="zh-CN" sz="1600"/>
          </a:p>
          <a:p>
            <a:pPr algn="l">
              <a:lnSpc>
                <a:spcPct val="150000"/>
              </a:lnSpc>
            </a:pPr>
            <a:r>
              <a:rPr lang="en-US" altLang="zh-CN" sz="1600"/>
              <a:t>    </a:t>
            </a:r>
            <a:r>
              <a:rPr lang="zh-CN" altLang="en-US" sz="1600"/>
              <a:t>何易于尝为益昌令。县距刺史治所四十里</a:t>
            </a:r>
            <a:r>
              <a:rPr lang="en-US" altLang="zh-CN" sz="1600"/>
              <a:t>，</a:t>
            </a:r>
            <a:r>
              <a:rPr lang="zh-CN" altLang="en-US" sz="1600"/>
              <a:t>城嘉陵江南。</a:t>
            </a:r>
            <a:r>
              <a:rPr lang="zh-CN" altLang="en-US" sz="1600" u="wavy">
                <a:solidFill>
                  <a:schemeClr val="tx1"/>
                </a:solidFill>
                <a:uFillTx/>
              </a:rPr>
              <a:t>刺史崔朴尝乘春自上游多从宾客歌酒泛舟东下直出益昌旁至则索民挽舟易于即腰笏引舟上下</a:t>
            </a:r>
            <a:r>
              <a:rPr lang="zh-CN" altLang="en-US" sz="1600"/>
              <a:t>。刺史惊问状</a:t>
            </a:r>
            <a:r>
              <a:rPr lang="en-US" altLang="zh-CN" sz="1600"/>
              <a:t>，</a:t>
            </a:r>
            <a:r>
              <a:rPr lang="zh-CN" altLang="en-US" sz="1600"/>
              <a:t>易于曰</a:t>
            </a:r>
            <a:r>
              <a:rPr lang="en-US" altLang="zh-CN" sz="1600"/>
              <a:t>:“</a:t>
            </a:r>
            <a:r>
              <a:rPr lang="zh-CN" altLang="en-US" sz="1600"/>
              <a:t>方春</a:t>
            </a:r>
            <a:r>
              <a:rPr lang="en-US" altLang="zh-CN" sz="1600"/>
              <a:t>，</a:t>
            </a:r>
            <a:r>
              <a:rPr lang="zh-CN" altLang="en-US" sz="1600"/>
              <a:t>百姓不耕即蚕</a:t>
            </a:r>
            <a:r>
              <a:rPr lang="en-US" altLang="zh-CN" sz="1600"/>
              <a:t>，</a:t>
            </a:r>
            <a:r>
              <a:rPr lang="zh-CN" altLang="en-US" sz="1600"/>
              <a:t>隙不可夺。易于为属令</a:t>
            </a:r>
            <a:r>
              <a:rPr lang="en-US" altLang="zh-CN" sz="1600"/>
              <a:t>，</a:t>
            </a:r>
            <a:r>
              <a:rPr lang="zh-CN" altLang="en-US" sz="1600"/>
              <a:t>当其无事</a:t>
            </a:r>
            <a:r>
              <a:rPr lang="en-US" altLang="zh-CN" sz="1600"/>
              <a:t>，</a:t>
            </a:r>
            <a:r>
              <a:rPr lang="zh-CN" altLang="en-US" sz="1600"/>
              <a:t>可以充役。</a:t>
            </a:r>
            <a:r>
              <a:rPr lang="en-US" altLang="zh-CN" sz="1600"/>
              <a:t>”</a:t>
            </a:r>
            <a:r>
              <a:rPr lang="zh-CN" altLang="en-US" sz="1600"/>
              <a:t>刺史与宾客跳出舟</a:t>
            </a:r>
            <a:r>
              <a:rPr lang="en-US" altLang="zh-CN" sz="1600"/>
              <a:t>，</a:t>
            </a:r>
            <a:r>
              <a:rPr lang="zh-CN" altLang="en-US" sz="1600"/>
              <a:t>偕骑还去。</a:t>
            </a:r>
            <a:r>
              <a:rPr lang="en-US" altLang="en-US" sz="1600"/>
              <a:t> </a:t>
            </a:r>
            <a:endParaRPr lang="en-US" altLang="en-US" sz="1600"/>
          </a:p>
          <a:p>
            <a:pPr algn="l">
              <a:lnSpc>
                <a:spcPct val="150000"/>
              </a:lnSpc>
            </a:pPr>
            <a:r>
              <a:rPr lang="en-US" altLang="zh-CN" sz="1600"/>
              <a:t>    </a:t>
            </a:r>
            <a:r>
              <a:rPr lang="zh-CN" altLang="en-US" sz="1600"/>
              <a:t>邑民死丧</a:t>
            </a:r>
            <a:r>
              <a:rPr lang="en-US" altLang="zh-CN" sz="1600"/>
              <a:t>，</a:t>
            </a:r>
            <a:r>
              <a:rPr lang="zh-CN" altLang="en-US" sz="1600"/>
              <a:t>子弱业破</a:t>
            </a:r>
            <a:r>
              <a:rPr lang="en-US" altLang="zh-CN" sz="1600"/>
              <a:t>，</a:t>
            </a:r>
            <a:r>
              <a:rPr lang="zh-CN" altLang="en-US" sz="1600"/>
              <a:t>不能具葬者</a:t>
            </a:r>
            <a:r>
              <a:rPr lang="en-US" altLang="zh-CN" sz="1600"/>
              <a:t>，</a:t>
            </a:r>
            <a:r>
              <a:rPr lang="zh-CN" altLang="en-US" sz="1600"/>
              <a:t>易于辄出俸钱</a:t>
            </a:r>
            <a:r>
              <a:rPr lang="en-US" altLang="zh-CN" sz="1600"/>
              <a:t>，</a:t>
            </a:r>
            <a:r>
              <a:rPr lang="zh-CN" altLang="en-US" sz="1600"/>
              <a:t>使吏为办。庭有竞民</a:t>
            </a:r>
            <a:r>
              <a:rPr lang="en-US" altLang="zh-CN" sz="1600"/>
              <a:t>，</a:t>
            </a:r>
            <a:r>
              <a:rPr lang="zh-CN" altLang="en-US" sz="1600"/>
              <a:t>易于皆亲自与语</a:t>
            </a:r>
            <a:r>
              <a:rPr lang="en-US" altLang="zh-CN" sz="1600"/>
              <a:t>，</a:t>
            </a:r>
            <a:r>
              <a:rPr lang="zh-CN" altLang="en-US" sz="1600"/>
              <a:t>为指白枉直。罪小者劝</a:t>
            </a:r>
            <a:r>
              <a:rPr lang="en-US" altLang="zh-CN" sz="1600"/>
              <a:t>，</a:t>
            </a:r>
            <a:r>
              <a:rPr lang="zh-CN" altLang="en-US" sz="1600"/>
              <a:t>大者杖</a:t>
            </a:r>
            <a:r>
              <a:rPr lang="en-US" altLang="zh-CN" sz="1600"/>
              <a:t>，</a:t>
            </a:r>
            <a:r>
              <a:rPr lang="zh-CN" altLang="en-US" sz="1600"/>
              <a:t>悉立遣之</a:t>
            </a:r>
            <a:r>
              <a:rPr lang="en-US" altLang="zh-CN" sz="1600"/>
              <a:t>，</a:t>
            </a:r>
            <a:r>
              <a:rPr lang="zh-CN" altLang="en-US" sz="1600"/>
              <a:t>不以付吏。治益昌三年</a:t>
            </a:r>
            <a:r>
              <a:rPr lang="en-US" altLang="zh-CN" sz="1600"/>
              <a:t>，</a:t>
            </a:r>
            <a:r>
              <a:rPr lang="zh-CN" altLang="en-US" sz="1600"/>
              <a:t>狱无系民</a:t>
            </a:r>
            <a:r>
              <a:rPr lang="en-US" altLang="zh-CN" sz="1600"/>
              <a:t>，</a:t>
            </a:r>
            <a:r>
              <a:rPr lang="zh-CN" altLang="en-US" sz="1600"/>
              <a:t>民不知役。改绵州罗江令</a:t>
            </a:r>
            <a:r>
              <a:rPr lang="en-US" altLang="zh-CN" sz="1600"/>
              <a:t>，</a:t>
            </a:r>
            <a:r>
              <a:rPr lang="zh-CN" altLang="en-US" sz="1600"/>
              <a:t>其治视益昌。</a:t>
            </a:r>
            <a:endParaRPr lang="zh-CN" altLang="en-US" sz="1600"/>
          </a:p>
          <a:p>
            <a:pPr algn="l">
              <a:lnSpc>
                <a:spcPct val="150000"/>
              </a:lnSpc>
            </a:pPr>
            <a:r>
              <a:rPr lang="en-US" altLang="zh-CN" sz="1600"/>
              <a:t>    </a:t>
            </a:r>
            <a:r>
              <a:rPr lang="zh-CN" altLang="en-US" sz="1600" u="sng"/>
              <a:t>会昌五年</a:t>
            </a:r>
            <a:r>
              <a:rPr lang="en-US" altLang="zh-CN" sz="1600" u="sng"/>
              <a:t>，</a:t>
            </a:r>
            <a:r>
              <a:rPr lang="zh-CN" altLang="en-US" sz="1600" u="sng"/>
              <a:t>樵道出益昌</a:t>
            </a:r>
            <a:r>
              <a:rPr lang="en-US" altLang="zh-CN" sz="1600" u="sng"/>
              <a:t>，</a:t>
            </a:r>
            <a:r>
              <a:rPr lang="zh-CN" altLang="en-US" sz="1600" u="sng"/>
              <a:t>民有能言何易于治状者</a:t>
            </a:r>
            <a:r>
              <a:rPr lang="zh-CN" altLang="en-US" sz="1600"/>
              <a:t>。且曰</a:t>
            </a:r>
            <a:r>
              <a:rPr lang="en-US" altLang="zh-CN" sz="1600"/>
              <a:t>:“</a:t>
            </a:r>
            <a:r>
              <a:rPr lang="zh-CN" altLang="en-US" sz="1600"/>
              <a:t>天子设上下考以勉吏</a:t>
            </a:r>
            <a:r>
              <a:rPr lang="en-US" altLang="zh-CN" sz="1600"/>
              <a:t>，</a:t>
            </a:r>
            <a:r>
              <a:rPr lang="zh-CN" altLang="en-US" sz="1600"/>
              <a:t>而易于考止中上</a:t>
            </a:r>
            <a:r>
              <a:rPr lang="en-US" altLang="zh-CN" sz="1600"/>
              <a:t>，</a:t>
            </a:r>
            <a:r>
              <a:rPr lang="zh-CN" altLang="en-US" sz="1600"/>
              <a:t>何哉</a:t>
            </a:r>
            <a:r>
              <a:rPr lang="en-US" altLang="zh-CN" sz="1600"/>
              <a:t>?”</a:t>
            </a:r>
            <a:r>
              <a:rPr lang="zh-CN" altLang="en-US" sz="1600"/>
              <a:t>樵曰</a:t>
            </a:r>
            <a:r>
              <a:rPr lang="en-US" altLang="zh-CN" sz="1600"/>
              <a:t>:“</a:t>
            </a:r>
            <a:r>
              <a:rPr lang="zh-CN" altLang="en-US" sz="1600"/>
              <a:t>易于督赋如何</a:t>
            </a:r>
            <a:r>
              <a:rPr lang="en-US" altLang="zh-CN" sz="1600"/>
              <a:t>?”</a:t>
            </a:r>
            <a:r>
              <a:rPr lang="zh-CN" altLang="en-US" sz="1600"/>
              <a:t>曰</a:t>
            </a:r>
            <a:r>
              <a:rPr lang="en-US" altLang="zh-CN" sz="1600"/>
              <a:t>:“</a:t>
            </a:r>
            <a:r>
              <a:rPr lang="zh-CN" altLang="en-US" sz="1600"/>
              <a:t>上请贷期</a:t>
            </a:r>
            <a:r>
              <a:rPr lang="en-US" altLang="zh-CN" sz="1600"/>
              <a:t>，</a:t>
            </a:r>
            <a:r>
              <a:rPr lang="zh-CN" altLang="en-US" sz="1600"/>
              <a:t>不欲紧绳百姓</a:t>
            </a:r>
            <a:r>
              <a:rPr lang="en-US" altLang="zh-CN" sz="1600"/>
              <a:t>，</a:t>
            </a:r>
            <a:r>
              <a:rPr lang="zh-CN" altLang="en-US" sz="1600"/>
              <a:t>使贱出粟帛。</a:t>
            </a:r>
            <a:r>
              <a:rPr lang="en-US" altLang="zh-CN" sz="1600"/>
              <a:t>”“</a:t>
            </a:r>
            <a:r>
              <a:rPr lang="zh-CN" altLang="en-US" sz="1600"/>
              <a:t>督役如何</a:t>
            </a:r>
            <a:r>
              <a:rPr lang="en-US" altLang="zh-CN" sz="1600"/>
              <a:t>?”</a:t>
            </a:r>
            <a:r>
              <a:rPr lang="zh-CN" altLang="en-US" sz="1600"/>
              <a:t>曰</a:t>
            </a:r>
            <a:r>
              <a:rPr lang="en-US" altLang="zh-CN" sz="1600"/>
              <a:t>:“</a:t>
            </a:r>
            <a:r>
              <a:rPr lang="zh-CN" altLang="en-US" sz="1600"/>
              <a:t>度支费不足</a:t>
            </a:r>
            <a:r>
              <a:rPr lang="en-US" altLang="zh-CN" sz="1600"/>
              <a:t>，</a:t>
            </a:r>
            <a:r>
              <a:rPr lang="zh-CN" altLang="en-US" sz="1600"/>
              <a:t>遂出俸钱</a:t>
            </a:r>
            <a:r>
              <a:rPr lang="en-US" altLang="zh-CN" sz="1600"/>
              <a:t>，</a:t>
            </a:r>
            <a:r>
              <a:rPr lang="zh-CN" altLang="en-US" sz="1600"/>
              <a:t>冀优贫民。</a:t>
            </a:r>
            <a:r>
              <a:rPr lang="en-US" altLang="zh-CN" sz="1600"/>
              <a:t>”“</a:t>
            </a:r>
            <a:r>
              <a:rPr lang="zh-CN" altLang="en-US" sz="1600"/>
              <a:t>馈给往来权势如何</a:t>
            </a:r>
            <a:r>
              <a:rPr lang="en-US" altLang="zh-CN" sz="1600"/>
              <a:t>?”</a:t>
            </a:r>
            <a:r>
              <a:rPr lang="zh-CN" altLang="en-US" sz="1600"/>
              <a:t>曰</a:t>
            </a:r>
            <a:r>
              <a:rPr lang="en-US" altLang="zh-CN" sz="1600"/>
              <a:t>:“</a:t>
            </a:r>
            <a:r>
              <a:rPr lang="zh-CN" altLang="en-US" sz="1600"/>
              <a:t>传符外一无所与。</a:t>
            </a:r>
            <a:r>
              <a:rPr lang="en-US" altLang="zh-CN" sz="1600"/>
              <a:t>”“</a:t>
            </a:r>
            <a:r>
              <a:rPr lang="zh-CN" altLang="en-US" sz="1600"/>
              <a:t>擒盗如何</a:t>
            </a:r>
            <a:r>
              <a:rPr lang="en-US" altLang="zh-CN" sz="1600"/>
              <a:t>?”</a:t>
            </a:r>
            <a:r>
              <a:rPr lang="zh-CN" altLang="en-US" sz="1600"/>
              <a:t>曰</a:t>
            </a:r>
            <a:r>
              <a:rPr lang="en-US" altLang="zh-CN" sz="1600"/>
              <a:t>:“</a:t>
            </a:r>
            <a:r>
              <a:rPr lang="zh-CN" altLang="en-US" sz="1600"/>
              <a:t>无盗。</a:t>
            </a:r>
            <a:r>
              <a:rPr lang="en-US" altLang="zh-CN" sz="1600"/>
              <a:t>”</a:t>
            </a:r>
            <a:r>
              <a:rPr lang="zh-CN" altLang="en-US" sz="1600"/>
              <a:t>樵曰</a:t>
            </a:r>
            <a:r>
              <a:rPr lang="en-US" altLang="zh-CN" sz="1600"/>
              <a:t>:“</a:t>
            </a:r>
            <a:r>
              <a:rPr lang="zh-CN" altLang="en-US" sz="1600"/>
              <a:t>余居长安</a:t>
            </a:r>
            <a:r>
              <a:rPr lang="en-US" altLang="zh-CN" sz="1600"/>
              <a:t>，</a:t>
            </a:r>
            <a:r>
              <a:rPr lang="zh-CN" altLang="en-US" sz="1600"/>
              <a:t>岁闻给事中校考</a:t>
            </a:r>
            <a:r>
              <a:rPr lang="en-US" altLang="zh-CN" sz="1600"/>
              <a:t>，</a:t>
            </a:r>
            <a:r>
              <a:rPr lang="zh-CN" altLang="en-US" sz="1600"/>
              <a:t>则曰</a:t>
            </a:r>
            <a:r>
              <a:rPr lang="en-US" altLang="zh-CN" sz="1600"/>
              <a:t>:‘</a:t>
            </a:r>
            <a:r>
              <a:rPr lang="zh-CN" altLang="en-US" sz="1600"/>
              <a:t>某人为某县</a:t>
            </a:r>
            <a:r>
              <a:rPr lang="en-US" altLang="zh-CN" sz="1600"/>
              <a:t>，</a:t>
            </a:r>
            <a:r>
              <a:rPr lang="zh-CN" altLang="en-US" sz="1600"/>
              <a:t>得上下考</a:t>
            </a:r>
            <a:r>
              <a:rPr lang="en-US" altLang="zh-CN" sz="1600"/>
              <a:t>，</a:t>
            </a:r>
            <a:r>
              <a:rPr lang="zh-CN" altLang="en-US" sz="1600"/>
              <a:t>由考得某官。</a:t>
            </a:r>
            <a:r>
              <a:rPr lang="en-US" altLang="zh-CN" sz="1600"/>
              <a:t>’</a:t>
            </a:r>
            <a:r>
              <a:rPr lang="zh-CN" altLang="en-US" sz="1600"/>
              <a:t>问其政</a:t>
            </a:r>
            <a:r>
              <a:rPr lang="en-US" altLang="zh-CN" sz="1600"/>
              <a:t>，</a:t>
            </a:r>
            <a:r>
              <a:rPr lang="zh-CN" altLang="en-US" sz="1600"/>
              <a:t>则曰</a:t>
            </a:r>
            <a:r>
              <a:rPr lang="en-US" altLang="zh-CN" sz="1600"/>
              <a:t>:‘</a:t>
            </a:r>
            <a:r>
              <a:rPr lang="zh-CN" altLang="en-US" sz="1600"/>
              <a:t>某人能督赋</a:t>
            </a:r>
            <a:r>
              <a:rPr lang="en-US" altLang="zh-CN" sz="1600"/>
              <a:t>，</a:t>
            </a:r>
            <a:r>
              <a:rPr lang="zh-CN" altLang="en-US" sz="1600"/>
              <a:t>先期而毕</a:t>
            </a:r>
            <a:r>
              <a:rPr lang="en-US" altLang="zh-CN" sz="1600"/>
              <a:t>;</a:t>
            </a:r>
            <a:r>
              <a:rPr lang="zh-CN" altLang="en-US" sz="1600"/>
              <a:t>某人能督役</a:t>
            </a:r>
            <a:r>
              <a:rPr lang="en-US" altLang="zh-CN" sz="1600"/>
              <a:t>，</a:t>
            </a:r>
            <a:r>
              <a:rPr lang="zh-CN" altLang="en-US" sz="1600"/>
              <a:t>省度支费</a:t>
            </a:r>
            <a:r>
              <a:rPr lang="en-US" altLang="zh-CN" sz="1600"/>
              <a:t>;</a:t>
            </a:r>
            <a:r>
              <a:rPr lang="zh-CN" altLang="en-US" sz="1600"/>
              <a:t>某人当道</a:t>
            </a:r>
            <a:r>
              <a:rPr lang="en-US" altLang="zh-CN" sz="1600"/>
              <a:t>，</a:t>
            </a:r>
            <a:r>
              <a:rPr lang="zh-CN" altLang="en-US" sz="1600"/>
              <a:t>能得往来达官为好言</a:t>
            </a:r>
            <a:r>
              <a:rPr lang="en-US" altLang="zh-CN" sz="1600"/>
              <a:t>;</a:t>
            </a:r>
            <a:r>
              <a:rPr lang="zh-CN" altLang="en-US" sz="1600"/>
              <a:t>某人能擒若干盗。</a:t>
            </a:r>
            <a:r>
              <a:rPr lang="en-US" altLang="zh-CN" sz="1600"/>
              <a:t>’</a:t>
            </a:r>
            <a:r>
              <a:rPr lang="zh-CN" altLang="en-US" sz="1600"/>
              <a:t>县令得上下考者如此。</a:t>
            </a:r>
            <a:r>
              <a:rPr lang="en-US" altLang="zh-CN" sz="1600"/>
              <a:t>”</a:t>
            </a:r>
            <a:r>
              <a:rPr lang="zh-CN" altLang="en-US" sz="1600"/>
              <a:t>邑民不对</a:t>
            </a:r>
            <a:r>
              <a:rPr lang="en-US" altLang="zh-CN" sz="1600"/>
              <a:t>，</a:t>
            </a:r>
            <a:r>
              <a:rPr lang="zh-CN" altLang="en-US" sz="1600"/>
              <a:t>笑去。</a:t>
            </a:r>
            <a:endParaRPr lang="zh-CN" altLang="en-US" sz="1600"/>
          </a:p>
          <a:p>
            <a:pPr algn="l">
              <a:lnSpc>
                <a:spcPct val="150000"/>
              </a:lnSpc>
            </a:pPr>
            <a:r>
              <a:rPr lang="en-US" altLang="zh-CN" sz="1600"/>
              <a:t>    </a:t>
            </a:r>
            <a:r>
              <a:rPr lang="zh-CN" altLang="en-US" sz="1600"/>
              <a:t>樵以为当世在上位者</a:t>
            </a:r>
            <a:r>
              <a:rPr lang="en-US" altLang="zh-CN" sz="1600"/>
              <a:t>，</a:t>
            </a:r>
            <a:r>
              <a:rPr lang="zh-CN" altLang="en-US" sz="1600"/>
              <a:t>皆知求才为切。及其有之</a:t>
            </a:r>
            <a:r>
              <a:rPr lang="en-US" altLang="zh-CN" sz="1600"/>
              <a:t>，</a:t>
            </a:r>
            <a:r>
              <a:rPr lang="zh-CN" altLang="en-US" sz="1600"/>
              <a:t>知者何人哉</a:t>
            </a:r>
            <a:r>
              <a:rPr lang="en-US" altLang="zh-CN" sz="1600"/>
              <a:t>?</a:t>
            </a:r>
            <a:r>
              <a:rPr lang="zh-CN" altLang="en-US" sz="1600"/>
              <a:t>继而言之</a:t>
            </a:r>
            <a:r>
              <a:rPr lang="en-US" altLang="zh-CN" sz="1600"/>
              <a:t>，</a:t>
            </a:r>
            <a:r>
              <a:rPr lang="zh-CN" altLang="en-US" sz="1600"/>
              <a:t>使何易于不有得于生</a:t>
            </a:r>
            <a:r>
              <a:rPr lang="en-US" altLang="zh-CN" sz="1600"/>
              <a:t>，</a:t>
            </a:r>
            <a:r>
              <a:rPr lang="zh-CN" altLang="en-US" sz="1600"/>
              <a:t>必有得于死者</a:t>
            </a:r>
            <a:r>
              <a:rPr lang="en-US" altLang="zh-CN" sz="1600"/>
              <a:t>，</a:t>
            </a:r>
            <a:r>
              <a:rPr lang="zh-CN" altLang="en-US" sz="1600"/>
              <a:t>有史官在。</a:t>
            </a:r>
            <a:r>
              <a:rPr lang="en-US" altLang="zh-CN" sz="1600"/>
              <a:t> </a:t>
            </a:r>
            <a:endParaRPr lang="en-US" altLang="zh-CN" sz="1600"/>
          </a:p>
          <a:p>
            <a:pPr algn="r">
              <a:lnSpc>
                <a:spcPct val="150000"/>
              </a:lnSpc>
            </a:pPr>
            <a:r>
              <a:rPr lang="en-US" altLang="zh-CN" sz="1600"/>
              <a:t>(</a:t>
            </a:r>
            <a:r>
              <a:rPr lang="zh-CN" altLang="en-US" sz="1600"/>
              <a:t>节选自孙樵《书何易于》</a:t>
            </a:r>
            <a:r>
              <a:rPr lang="en-US" altLang="zh-CN" sz="1600"/>
              <a:t>)</a:t>
            </a:r>
            <a:endParaRPr lang="en-US" altLang="zh-CN"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6" name="文本框 25"/>
          <p:cNvSpPr txBox="1"/>
          <p:nvPr>
            <p:custDataLst>
              <p:tags r:id="rId4"/>
            </p:custDataLst>
          </p:nvPr>
        </p:nvSpPr>
        <p:spPr>
          <a:xfrm flipV="1">
            <a:off x="5231765" y="321310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5"/>
            </p:custDataLst>
          </p:nvPr>
        </p:nvSpPr>
        <p:spPr>
          <a:xfrm flipV="1">
            <a:off x="8687435" y="321373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3" name="文本框 2"/>
          <p:cNvSpPr txBox="1"/>
          <p:nvPr>
            <p:custDataLst>
              <p:tags r:id="rId6"/>
            </p:custDataLst>
          </p:nvPr>
        </p:nvSpPr>
        <p:spPr>
          <a:xfrm flipV="1">
            <a:off x="8400415" y="3213735"/>
            <a:ext cx="683895" cy="79756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4" name="文本框 3"/>
          <p:cNvSpPr txBox="1"/>
          <p:nvPr>
            <p:custDataLst>
              <p:tags r:id="rId7"/>
            </p:custDataLst>
          </p:nvPr>
        </p:nvSpPr>
        <p:spPr>
          <a:xfrm flipV="1">
            <a:off x="8545195" y="3303270"/>
            <a:ext cx="744855" cy="70802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5" name="文本框 4"/>
          <p:cNvSpPr txBox="1"/>
          <p:nvPr>
            <p:custDataLst>
              <p:tags r:id="rId8"/>
            </p:custDataLst>
          </p:nvPr>
        </p:nvSpPr>
        <p:spPr>
          <a:xfrm flipV="1">
            <a:off x="7031990" y="400558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6" name="文本框 5"/>
          <p:cNvSpPr txBox="1"/>
          <p:nvPr>
            <p:custDataLst>
              <p:tags r:id="rId9"/>
            </p:custDataLst>
          </p:nvPr>
        </p:nvSpPr>
        <p:spPr>
          <a:xfrm flipV="1">
            <a:off x="6528435" y="3883660"/>
            <a:ext cx="718820" cy="547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7.</a:t>
            </a:r>
            <a:r>
              <a:rPr lang="zh-CN" altLang="en-US"/>
              <a:t>下列对文中画波浪线部分的断句</a:t>
            </a:r>
            <a:r>
              <a:rPr lang="en-US" altLang="zh-CN"/>
              <a:t>，</a:t>
            </a:r>
            <a:r>
              <a:rPr lang="zh-CN" altLang="en-US"/>
              <a:t>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刺史崔朴</a:t>
            </a:r>
            <a:r>
              <a:rPr lang="en-US" altLang="zh-CN"/>
              <a:t>/</a:t>
            </a:r>
            <a:r>
              <a:rPr lang="zh-CN" altLang="en-US"/>
              <a:t>尝乘春自上游</a:t>
            </a:r>
            <a:r>
              <a:rPr lang="en-US" altLang="zh-CN"/>
              <a:t>/</a:t>
            </a:r>
            <a:r>
              <a:rPr lang="zh-CN" altLang="en-US"/>
              <a:t>多从宾客歌酒泛舟</a:t>
            </a:r>
            <a:r>
              <a:rPr lang="en-US" altLang="zh-CN"/>
              <a:t>/</a:t>
            </a:r>
            <a:r>
              <a:rPr lang="zh-CN" altLang="en-US"/>
              <a:t>东下直出益昌旁</a:t>
            </a:r>
            <a:r>
              <a:rPr lang="en-US" altLang="zh-CN"/>
              <a:t>/</a:t>
            </a:r>
            <a:r>
              <a:rPr lang="zh-CN" altLang="en-US"/>
              <a:t>至则索民挽舟</a:t>
            </a:r>
            <a:r>
              <a:rPr lang="en-US" altLang="zh-CN"/>
              <a:t>/</a:t>
            </a:r>
            <a:r>
              <a:rPr lang="zh-CN" altLang="en-US"/>
              <a:t>易于即腰笏</a:t>
            </a:r>
            <a:r>
              <a:rPr lang="en-US" altLang="zh-CN"/>
              <a:t>/</a:t>
            </a:r>
            <a:r>
              <a:rPr lang="zh-CN" altLang="en-US"/>
              <a:t>引舟上下</a:t>
            </a:r>
            <a:endParaRPr lang="zh-CN" altLang="en-US"/>
          </a:p>
          <a:p>
            <a:pPr>
              <a:lnSpc>
                <a:spcPct val="150000"/>
              </a:lnSpc>
            </a:pPr>
            <a:r>
              <a:rPr lang="en-US" altLang="zh-CN"/>
              <a:t>B.</a:t>
            </a:r>
            <a:r>
              <a:rPr lang="zh-CN" altLang="en-US"/>
              <a:t>刺史崔朴</a:t>
            </a:r>
            <a:r>
              <a:rPr lang="en-US" altLang="zh-CN"/>
              <a:t>/</a:t>
            </a:r>
            <a:r>
              <a:rPr lang="zh-CN" altLang="en-US"/>
              <a:t>尝乘春自上游多从宾客歌酒</a:t>
            </a:r>
            <a:r>
              <a:rPr lang="en-US" altLang="zh-CN"/>
              <a:t>/</a:t>
            </a:r>
            <a:r>
              <a:rPr lang="zh-CN" altLang="en-US"/>
              <a:t>泛舟东下</a:t>
            </a:r>
            <a:r>
              <a:rPr lang="en-US" altLang="zh-CN"/>
              <a:t>/</a:t>
            </a:r>
            <a:r>
              <a:rPr lang="zh-CN" altLang="en-US"/>
              <a:t>直出益昌旁</a:t>
            </a:r>
            <a:r>
              <a:rPr lang="en-US" altLang="zh-CN"/>
              <a:t>/</a:t>
            </a:r>
            <a:r>
              <a:rPr lang="zh-CN" altLang="en-US"/>
              <a:t>至则索民挽舟</a:t>
            </a:r>
            <a:r>
              <a:rPr lang="en-US" altLang="zh-CN"/>
              <a:t>/</a:t>
            </a:r>
            <a:r>
              <a:rPr lang="zh-CN" altLang="en-US"/>
              <a:t>易于即腰笏引舟上下</a:t>
            </a:r>
            <a:endParaRPr lang="zh-CN" altLang="en-US"/>
          </a:p>
          <a:p>
            <a:pPr>
              <a:lnSpc>
                <a:spcPct val="150000"/>
              </a:lnSpc>
            </a:pPr>
            <a:r>
              <a:rPr lang="en-US" altLang="zh-CN"/>
              <a:t>C.</a:t>
            </a:r>
            <a:r>
              <a:rPr lang="zh-CN" altLang="en-US"/>
              <a:t>刺史崔朴尝乘春</a:t>
            </a:r>
            <a:r>
              <a:rPr lang="en-US" altLang="zh-CN"/>
              <a:t>/</a:t>
            </a:r>
            <a:r>
              <a:rPr lang="zh-CN" altLang="en-US"/>
              <a:t>自上游多从宾客</a:t>
            </a:r>
            <a:r>
              <a:rPr lang="en-US" altLang="zh-CN"/>
              <a:t>/</a:t>
            </a:r>
            <a:r>
              <a:rPr lang="zh-CN" altLang="en-US"/>
              <a:t>歌酒泛舟东下</a:t>
            </a:r>
            <a:r>
              <a:rPr lang="en-US" altLang="zh-CN"/>
              <a:t>/</a:t>
            </a:r>
            <a:r>
              <a:rPr lang="zh-CN" altLang="en-US"/>
              <a:t>直出益昌旁</a:t>
            </a:r>
            <a:r>
              <a:rPr lang="en-US" altLang="zh-CN"/>
              <a:t>/</a:t>
            </a:r>
            <a:r>
              <a:rPr lang="zh-CN" altLang="en-US"/>
              <a:t>至则索民挽舟</a:t>
            </a:r>
            <a:r>
              <a:rPr lang="en-US" altLang="zh-CN"/>
              <a:t>/</a:t>
            </a:r>
            <a:r>
              <a:rPr lang="zh-CN" altLang="en-US"/>
              <a:t>易于即腰笏引舟上下</a:t>
            </a:r>
            <a:endParaRPr lang="zh-CN" altLang="en-US"/>
          </a:p>
          <a:p>
            <a:pPr>
              <a:lnSpc>
                <a:spcPct val="150000"/>
              </a:lnSpc>
            </a:pPr>
            <a:r>
              <a:rPr lang="en-US" altLang="zh-CN"/>
              <a:t>D.</a:t>
            </a:r>
            <a:r>
              <a:rPr lang="zh-CN" altLang="en-US"/>
              <a:t>刺史崔朴尝乘春</a:t>
            </a:r>
            <a:r>
              <a:rPr lang="en-US" altLang="zh-CN"/>
              <a:t>/</a:t>
            </a:r>
            <a:r>
              <a:rPr lang="zh-CN" altLang="en-US"/>
              <a:t>自上游多从宾客歌酒</a:t>
            </a:r>
            <a:r>
              <a:rPr lang="en-US" altLang="zh-CN"/>
              <a:t>/</a:t>
            </a:r>
            <a:r>
              <a:rPr lang="zh-CN" altLang="en-US"/>
              <a:t>泛舟东下</a:t>
            </a:r>
            <a:r>
              <a:rPr lang="en-US" altLang="zh-CN"/>
              <a:t>/</a:t>
            </a:r>
            <a:r>
              <a:rPr lang="zh-CN" altLang="en-US"/>
              <a:t>直出益昌旁</a:t>
            </a:r>
            <a:r>
              <a:rPr lang="en-US" altLang="zh-CN"/>
              <a:t>/</a:t>
            </a:r>
            <a:r>
              <a:rPr lang="zh-CN" altLang="en-US"/>
              <a:t>至则索民挽舟</a:t>
            </a:r>
            <a:r>
              <a:rPr lang="en-US" altLang="zh-CN"/>
              <a:t>/</a:t>
            </a:r>
            <a:r>
              <a:rPr lang="zh-CN" altLang="en-US"/>
              <a:t>易于即腰笏</a:t>
            </a:r>
            <a:r>
              <a:rPr lang="en-US" altLang="zh-CN"/>
              <a:t>/</a:t>
            </a:r>
            <a:r>
              <a:rPr lang="zh-CN" altLang="en-US"/>
              <a:t>引舟上下</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65137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本题考查文言文断句的能力。</a:t>
            </a:r>
            <a:r>
              <a:rPr lang="en-US" altLang="zh-CN" dirty="0"/>
              <a:t>“</a:t>
            </a:r>
            <a:r>
              <a:rPr lang="zh-CN" altLang="en-US" dirty="0"/>
              <a:t>尝乘春自上游多从宾客歌酒</a:t>
            </a:r>
            <a:r>
              <a:rPr lang="en-US" altLang="zh-CN" dirty="0"/>
              <a:t>”“</a:t>
            </a:r>
            <a:r>
              <a:rPr lang="zh-CN" altLang="en-US" dirty="0"/>
              <a:t>泛舟东下</a:t>
            </a:r>
            <a:r>
              <a:rPr lang="en-US" altLang="zh-CN" dirty="0"/>
              <a:t>”</a:t>
            </a:r>
            <a:r>
              <a:rPr lang="zh-CN" altLang="en-US" dirty="0"/>
              <a:t>都是</a:t>
            </a:r>
            <a:r>
              <a:rPr lang="en-US" altLang="zh-CN" dirty="0"/>
              <a:t>“</a:t>
            </a:r>
            <a:r>
              <a:rPr lang="zh-CN" altLang="en-US" dirty="0"/>
              <a:t>刺史崔朴</a:t>
            </a:r>
            <a:r>
              <a:rPr lang="en-US" altLang="zh-CN" dirty="0"/>
              <a:t>”</a:t>
            </a:r>
            <a:r>
              <a:rPr lang="zh-CN" altLang="en-US" dirty="0"/>
              <a:t>的行为</a:t>
            </a:r>
            <a:r>
              <a:rPr lang="en-US" altLang="zh-CN" dirty="0"/>
              <a:t>，</a:t>
            </a:r>
            <a:r>
              <a:rPr lang="zh-CN" altLang="en-US" dirty="0"/>
              <a:t>句子较长时可以在主语后停顿</a:t>
            </a:r>
            <a:r>
              <a:rPr lang="en-US" altLang="zh-CN" dirty="0"/>
              <a:t>，</a:t>
            </a:r>
            <a:r>
              <a:rPr lang="zh-CN" altLang="en-US" dirty="0"/>
              <a:t>应在</a:t>
            </a:r>
            <a:r>
              <a:rPr lang="en-US" altLang="zh-CN" dirty="0"/>
              <a:t>“</a:t>
            </a:r>
            <a:r>
              <a:rPr lang="zh-CN" altLang="en-US" dirty="0"/>
              <a:t>刺史崔朴</a:t>
            </a:r>
            <a:r>
              <a:rPr lang="en-US" altLang="zh-CN" dirty="0"/>
              <a:t>”</a:t>
            </a:r>
            <a:r>
              <a:rPr lang="zh-CN" altLang="en-US" dirty="0"/>
              <a:t>后断开</a:t>
            </a:r>
            <a:r>
              <a:rPr lang="en-US" altLang="zh-CN" dirty="0"/>
              <a:t>，</a:t>
            </a:r>
            <a:r>
              <a:rPr lang="zh-CN" altLang="en-US" dirty="0"/>
              <a:t>据此排除</a:t>
            </a:r>
            <a:r>
              <a:rPr lang="en-US" altLang="zh-CN" dirty="0"/>
              <a:t>C</a:t>
            </a:r>
            <a:r>
              <a:rPr lang="zh-CN" altLang="en-US" dirty="0"/>
              <a:t>、</a:t>
            </a:r>
            <a:r>
              <a:rPr lang="en-US" altLang="zh-CN" dirty="0"/>
              <a:t>D</a:t>
            </a:r>
            <a:r>
              <a:rPr lang="zh-CN" altLang="en-US" dirty="0"/>
              <a:t>两项。</a:t>
            </a:r>
            <a:r>
              <a:rPr lang="en-US" altLang="zh-CN" dirty="0"/>
              <a:t>“</a:t>
            </a:r>
            <a:r>
              <a:rPr lang="zh-CN" altLang="en-US" dirty="0"/>
              <a:t>泛舟东下</a:t>
            </a:r>
            <a:r>
              <a:rPr lang="en-US" altLang="zh-CN" dirty="0"/>
              <a:t>”</a:t>
            </a:r>
            <a:r>
              <a:rPr lang="zh-CN" altLang="en-US" dirty="0"/>
              <a:t>是偏正结构</a:t>
            </a:r>
            <a:r>
              <a:rPr lang="en-US" altLang="zh-CN" dirty="0"/>
              <a:t>，</a:t>
            </a:r>
            <a:r>
              <a:rPr lang="en-US" altLang="zh-CN" dirty="0"/>
              <a:t>“</a:t>
            </a:r>
            <a:r>
              <a:rPr lang="zh-CN" altLang="en-US" dirty="0"/>
              <a:t>泛舟</a:t>
            </a:r>
            <a:r>
              <a:rPr lang="en-US" altLang="zh-CN" dirty="0"/>
              <a:t>”</a:t>
            </a:r>
            <a:r>
              <a:rPr lang="zh-CN" altLang="en-US" dirty="0"/>
              <a:t>和</a:t>
            </a:r>
            <a:r>
              <a:rPr lang="en-US" altLang="zh-CN" dirty="0"/>
              <a:t>“</a:t>
            </a:r>
            <a:r>
              <a:rPr lang="zh-CN" altLang="en-US" dirty="0"/>
              <a:t>东</a:t>
            </a:r>
            <a:r>
              <a:rPr lang="en-US" altLang="zh-CN" dirty="0"/>
              <a:t>”</a:t>
            </a:r>
            <a:r>
              <a:rPr lang="zh-CN" altLang="en-US" dirty="0"/>
              <a:t>作</a:t>
            </a:r>
            <a:r>
              <a:rPr lang="en-US" altLang="zh-CN" dirty="0"/>
              <a:t>“</a:t>
            </a:r>
            <a:r>
              <a:rPr lang="zh-CN" altLang="en-US" dirty="0"/>
              <a:t>下</a:t>
            </a:r>
            <a:r>
              <a:rPr lang="en-US" altLang="zh-CN" dirty="0"/>
              <a:t>”</a:t>
            </a:r>
            <a:r>
              <a:rPr lang="zh-CN" altLang="en-US" dirty="0"/>
              <a:t>的状语</a:t>
            </a:r>
            <a:r>
              <a:rPr lang="en-US" altLang="zh-CN" dirty="0"/>
              <a:t>，</a:t>
            </a:r>
            <a:r>
              <a:rPr lang="zh-CN" altLang="en-US" dirty="0"/>
              <a:t>中间不能断开</a:t>
            </a:r>
            <a:r>
              <a:rPr lang="en-US" altLang="zh-CN" dirty="0"/>
              <a:t>，</a:t>
            </a:r>
            <a:r>
              <a:rPr lang="zh-CN" altLang="en-US" dirty="0"/>
              <a:t>据此排除</a:t>
            </a:r>
            <a:r>
              <a:rPr lang="en-US" altLang="zh-CN" dirty="0"/>
              <a:t>A</a:t>
            </a:r>
            <a:r>
              <a:rPr lang="zh-CN" altLang="en-US" dirty="0"/>
              <a:t>项。故选</a:t>
            </a:r>
            <a:r>
              <a:rPr lang="en-US" altLang="zh-CN" dirty="0"/>
              <a:t>B</a:t>
            </a:r>
            <a:r>
              <a:rPr lang="zh-CN" altLang="en-US" dirty="0"/>
              <a:t>。</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8.</a:t>
            </a:r>
            <a:r>
              <a:rPr lang="zh-CN" altLang="en-US"/>
              <a:t>下列对文中加点的词语及相关内容的解说</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狱无系民</a:t>
            </a:r>
            <a:r>
              <a:rPr lang="en-US" altLang="zh-CN"/>
              <a:t>”</a:t>
            </a:r>
            <a:r>
              <a:rPr lang="zh-CN" altLang="en-US"/>
              <a:t>的</a:t>
            </a:r>
            <a:r>
              <a:rPr lang="en-US" altLang="zh-CN"/>
              <a:t>“</a:t>
            </a:r>
            <a:r>
              <a:rPr lang="zh-CN" altLang="en-US"/>
              <a:t>系</a:t>
            </a:r>
            <a:r>
              <a:rPr lang="en-US" altLang="zh-CN"/>
              <a:t>”</a:t>
            </a:r>
            <a:r>
              <a:rPr lang="zh-CN" altLang="en-US"/>
              <a:t>指</a:t>
            </a:r>
            <a:r>
              <a:rPr lang="en-US" altLang="zh-CN"/>
              <a:t>“</a:t>
            </a:r>
            <a:r>
              <a:rPr lang="zh-CN" altLang="en-US"/>
              <a:t>监禁、囚禁</a:t>
            </a:r>
            <a:r>
              <a:rPr lang="en-US" altLang="zh-CN"/>
              <a:t>”，</a:t>
            </a:r>
            <a:r>
              <a:rPr lang="zh-CN" altLang="en-US"/>
              <a:t>与《兰亭集序》中</a:t>
            </a:r>
            <a:r>
              <a:rPr lang="en-US" altLang="zh-CN"/>
              <a:t>“</a:t>
            </a:r>
            <a:r>
              <a:rPr lang="zh-CN" altLang="en-US"/>
              <a:t>感慨系之矣</a:t>
            </a:r>
            <a:r>
              <a:rPr lang="en-US" altLang="zh-CN"/>
              <a:t>”</a:t>
            </a:r>
            <a:r>
              <a:rPr lang="zh-CN" altLang="en-US"/>
              <a:t>的</a:t>
            </a:r>
            <a:r>
              <a:rPr lang="en-US" altLang="zh-CN"/>
              <a:t>“</a:t>
            </a:r>
            <a:r>
              <a:rPr lang="zh-CN" altLang="en-US"/>
              <a:t>系</a:t>
            </a:r>
            <a:r>
              <a:rPr lang="en-US" altLang="zh-CN"/>
              <a:t>”</a:t>
            </a:r>
            <a:r>
              <a:rPr lang="zh-CN" altLang="en-US"/>
              <a:t>意思不同。</a:t>
            </a:r>
            <a:endParaRPr lang="zh-CN" altLang="en-US"/>
          </a:p>
          <a:p>
            <a:pPr>
              <a:lnSpc>
                <a:spcPct val="150000"/>
              </a:lnSpc>
            </a:pPr>
            <a:r>
              <a:rPr lang="en-US" altLang="zh-CN"/>
              <a:t>B.“</a:t>
            </a:r>
            <a:r>
              <a:rPr lang="zh-CN" altLang="en-US"/>
              <a:t>其治视益昌</a:t>
            </a:r>
            <a:r>
              <a:rPr lang="en-US" altLang="zh-CN"/>
              <a:t>”</a:t>
            </a:r>
            <a:r>
              <a:rPr lang="zh-CN" altLang="en-US"/>
              <a:t>的</a:t>
            </a:r>
            <a:r>
              <a:rPr lang="en-US" altLang="zh-CN"/>
              <a:t>“</a:t>
            </a:r>
            <a:r>
              <a:rPr lang="zh-CN" altLang="en-US"/>
              <a:t>视</a:t>
            </a:r>
            <a:r>
              <a:rPr lang="en-US" altLang="zh-CN"/>
              <a:t>”</a:t>
            </a:r>
            <a:r>
              <a:rPr lang="zh-CN" altLang="en-US"/>
              <a:t>指</a:t>
            </a:r>
            <a:r>
              <a:rPr lang="en-US" altLang="zh-CN"/>
              <a:t>“</a:t>
            </a:r>
            <a:r>
              <a:rPr lang="zh-CN" altLang="en-US"/>
              <a:t>同</a:t>
            </a:r>
            <a:r>
              <a:rPr lang="en-US" altLang="zh-CN"/>
              <a:t>……</a:t>
            </a:r>
            <a:r>
              <a:rPr lang="zh-CN" altLang="en-US"/>
              <a:t>一样</a:t>
            </a:r>
            <a:r>
              <a:rPr lang="en-US" altLang="zh-CN"/>
              <a:t>”，</a:t>
            </a:r>
            <a:r>
              <a:rPr lang="zh-CN" altLang="en-US"/>
              <a:t>与《种树郭橐驼传》中</a:t>
            </a:r>
            <a:r>
              <a:rPr lang="en-US" altLang="zh-CN"/>
              <a:t>“</a:t>
            </a:r>
            <a:r>
              <a:rPr lang="zh-CN" altLang="en-US"/>
              <a:t>旦视而暮抚</a:t>
            </a:r>
            <a:r>
              <a:rPr lang="en-US" altLang="zh-CN"/>
              <a:t>”</a:t>
            </a:r>
            <a:r>
              <a:rPr lang="zh-CN" altLang="en-US"/>
              <a:t>的</a:t>
            </a:r>
            <a:r>
              <a:rPr lang="en-US" altLang="zh-CN"/>
              <a:t>“</a:t>
            </a:r>
            <a:r>
              <a:rPr lang="zh-CN" altLang="en-US"/>
              <a:t>视</a:t>
            </a:r>
            <a:r>
              <a:rPr lang="en-US" altLang="zh-CN"/>
              <a:t>”</a:t>
            </a:r>
            <a:r>
              <a:rPr lang="zh-CN" altLang="en-US"/>
              <a:t>意思不同。</a:t>
            </a:r>
            <a:endParaRPr lang="zh-CN" altLang="en-US"/>
          </a:p>
          <a:p>
            <a:pPr>
              <a:lnSpc>
                <a:spcPct val="150000"/>
              </a:lnSpc>
            </a:pPr>
            <a:r>
              <a:rPr lang="en-US" altLang="zh-CN"/>
              <a:t>C.</a:t>
            </a:r>
            <a:r>
              <a:rPr lang="zh-CN" altLang="en-US"/>
              <a:t>中上</a:t>
            </a:r>
            <a:r>
              <a:rPr lang="en-US" altLang="zh-CN"/>
              <a:t>，</a:t>
            </a:r>
            <a:r>
              <a:rPr lang="zh-CN" altLang="en-US"/>
              <a:t>唐代官吏考核等级。唐代官吏考核以</a:t>
            </a:r>
            <a:r>
              <a:rPr lang="en-US" altLang="zh-CN"/>
              <a:t>“</a:t>
            </a:r>
            <a:r>
              <a:rPr lang="zh-CN" altLang="en-US"/>
              <a:t>上、中、下</a:t>
            </a:r>
            <a:r>
              <a:rPr lang="en-US" altLang="zh-CN"/>
              <a:t>”</a:t>
            </a:r>
            <a:r>
              <a:rPr lang="zh-CN" altLang="en-US"/>
              <a:t>分三等九级</a:t>
            </a:r>
            <a:r>
              <a:rPr lang="en-US" altLang="zh-CN"/>
              <a:t>，</a:t>
            </a:r>
            <a:r>
              <a:rPr lang="zh-CN" altLang="en-US"/>
              <a:t>中等以下要降级罚俸</a:t>
            </a:r>
            <a:r>
              <a:rPr lang="en-US" altLang="zh-CN"/>
              <a:t>，</a:t>
            </a:r>
            <a:r>
              <a:rPr lang="zh-CN" altLang="en-US"/>
              <a:t>甚至罢官受罚。</a:t>
            </a:r>
            <a:endParaRPr lang="zh-CN" altLang="en-US"/>
          </a:p>
          <a:p>
            <a:pPr>
              <a:lnSpc>
                <a:spcPct val="150000"/>
              </a:lnSpc>
            </a:pPr>
            <a:r>
              <a:rPr lang="en-US" altLang="zh-CN"/>
              <a:t>D.</a:t>
            </a:r>
            <a:r>
              <a:rPr lang="zh-CN" altLang="en-US"/>
              <a:t>度支</a:t>
            </a:r>
            <a:r>
              <a:rPr lang="en-US" altLang="zh-CN"/>
              <a:t>，</a:t>
            </a:r>
            <a:r>
              <a:rPr lang="zh-CN" altLang="en-US"/>
              <a:t>古代官署名</a:t>
            </a:r>
            <a:r>
              <a:rPr lang="en-US" altLang="zh-CN"/>
              <a:t>，</a:t>
            </a:r>
            <a:r>
              <a:rPr lang="zh-CN" altLang="en-US"/>
              <a:t>掌管全国财赋的统计和支调</a:t>
            </a:r>
            <a:r>
              <a:rPr lang="en-US" altLang="zh-CN"/>
              <a:t>，</a:t>
            </a:r>
            <a:r>
              <a:rPr lang="zh-CN" altLang="en-US"/>
              <a:t>是唐代最高的会计主管部门。文中指地方会计主管部门。</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86664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本题考查了解并掌握常见的古代文化知识和理解常见文言实词在文中的含义的能力。</a:t>
            </a:r>
            <a:r>
              <a:rPr lang="en-US" altLang="zh-CN" dirty="0"/>
              <a:t>D</a:t>
            </a:r>
            <a:r>
              <a:rPr lang="zh-CN" altLang="en-US" dirty="0"/>
              <a:t>项</a:t>
            </a:r>
            <a:r>
              <a:rPr lang="en-US" altLang="zh-CN" dirty="0"/>
              <a:t>，</a:t>
            </a:r>
            <a:r>
              <a:rPr lang="en-US" altLang="zh-CN" dirty="0"/>
              <a:t>“</a:t>
            </a:r>
            <a:r>
              <a:rPr lang="zh-CN" altLang="en-US" dirty="0"/>
              <a:t>文中指地方会计主管部门</a:t>
            </a:r>
            <a:r>
              <a:rPr lang="en-US" altLang="zh-CN" dirty="0"/>
              <a:t>”</a:t>
            </a:r>
            <a:r>
              <a:rPr lang="zh-CN" altLang="en-US" dirty="0"/>
              <a:t>错误。结合原文</a:t>
            </a:r>
            <a:r>
              <a:rPr lang="en-US" altLang="zh-CN" dirty="0"/>
              <a:t>“</a:t>
            </a:r>
            <a:r>
              <a:rPr lang="zh-CN" altLang="en-US" dirty="0"/>
              <a:t>度支费不足</a:t>
            </a:r>
            <a:r>
              <a:rPr lang="en-US" altLang="zh-CN" dirty="0"/>
              <a:t>，</a:t>
            </a:r>
            <a:r>
              <a:rPr lang="zh-CN" altLang="en-US" dirty="0"/>
              <a:t>遂出俸钱</a:t>
            </a:r>
            <a:r>
              <a:rPr lang="en-US" altLang="zh-CN" dirty="0"/>
              <a:t>，</a:t>
            </a:r>
            <a:r>
              <a:rPr lang="zh-CN" altLang="en-US" dirty="0"/>
              <a:t>冀优贫民</a:t>
            </a:r>
            <a:r>
              <a:rPr lang="en-US" altLang="zh-CN" dirty="0"/>
              <a:t>”</a:t>
            </a:r>
            <a:r>
              <a:rPr lang="zh-CN" altLang="en-US" dirty="0"/>
              <a:t>可知</a:t>
            </a:r>
            <a:r>
              <a:rPr lang="en-US" altLang="zh-CN" dirty="0"/>
              <a:t>，</a:t>
            </a:r>
            <a:r>
              <a:rPr lang="zh-CN" altLang="en-US" dirty="0"/>
              <a:t>这里的</a:t>
            </a:r>
            <a:r>
              <a:rPr lang="en-US" altLang="zh-CN" dirty="0"/>
              <a:t>“</a:t>
            </a:r>
            <a:r>
              <a:rPr lang="zh-CN" altLang="en-US" dirty="0"/>
              <a:t>度支</a:t>
            </a:r>
            <a:r>
              <a:rPr lang="en-US" altLang="zh-CN" dirty="0"/>
              <a:t>”</a:t>
            </a:r>
            <a:r>
              <a:rPr lang="zh-CN" altLang="en-US" dirty="0"/>
              <a:t>为财政经费。</a:t>
            </a:r>
            <a:endParaRPr lang="zh-CN" altLang="en-US" dirty="0"/>
          </a:p>
        </p:txBody>
      </p:sp>
      <p:sp>
        <p:nvSpPr>
          <p:cNvPr id="18" name="文本框 17"/>
          <p:cNvSpPr txBox="1"/>
          <p:nvPr/>
        </p:nvSpPr>
        <p:spPr>
          <a:xfrm>
            <a:off x="7463790" y="1484630"/>
            <a:ext cx="505460" cy="454025"/>
          </a:xfrm>
          <a:prstGeom prst="rect">
            <a:avLst/>
          </a:prstGeom>
          <a:noFill/>
        </p:spPr>
        <p:txBody>
          <a:bodyPr wrap="square" rtlCol="0">
            <a:noAutofit/>
          </a:bodyPr>
          <a:p>
            <a:r>
              <a:rPr lang="en-US" altLang="zh-CN"/>
              <a:t>D</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9.</a:t>
            </a:r>
            <a:r>
              <a:rPr lang="zh-CN" altLang="en-US"/>
              <a:t>下列对原文有关内容的概述和分析</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材料一中官吏的呼告节奏短促</a:t>
            </a:r>
            <a:r>
              <a:rPr lang="en-US" altLang="zh-CN"/>
              <a:t>，</a:t>
            </a:r>
            <a:r>
              <a:rPr lang="zh-CN" altLang="en-US"/>
              <a:t>连用七个动词</a:t>
            </a:r>
            <a:r>
              <a:rPr lang="en-US" altLang="zh-CN"/>
              <a:t>，</a:t>
            </a:r>
            <a:r>
              <a:rPr lang="zh-CN" altLang="en-US"/>
              <a:t>把俗吏来乡鸡犬不宁的景象描写得淋漓尽致。</a:t>
            </a:r>
            <a:endParaRPr lang="zh-CN" altLang="en-US"/>
          </a:p>
          <a:p>
            <a:pPr>
              <a:lnSpc>
                <a:spcPct val="150000"/>
              </a:lnSpc>
            </a:pPr>
            <a:r>
              <a:rPr lang="en-US" altLang="zh-CN"/>
              <a:t>B.</a:t>
            </a:r>
            <a:r>
              <a:rPr lang="zh-CN" altLang="en-US"/>
              <a:t>柳宗元借</a:t>
            </a:r>
            <a:r>
              <a:rPr lang="en-US" altLang="zh-CN"/>
              <a:t>“</a:t>
            </a:r>
            <a:r>
              <a:rPr lang="zh-CN" altLang="en-US"/>
              <a:t>知种树而已</a:t>
            </a:r>
            <a:r>
              <a:rPr lang="en-US" altLang="zh-CN"/>
              <a:t>”</a:t>
            </a:r>
            <a:r>
              <a:rPr lang="zh-CN" altLang="en-US"/>
              <a:t>的郭橐驼之口形象地说明了无论种树还是治民都要顺应天性的道理。</a:t>
            </a:r>
            <a:endParaRPr lang="zh-CN" altLang="en-US"/>
          </a:p>
          <a:p>
            <a:pPr>
              <a:lnSpc>
                <a:spcPct val="150000"/>
              </a:lnSpc>
            </a:pPr>
            <a:r>
              <a:rPr lang="en-US" altLang="zh-CN"/>
              <a:t>C.</a:t>
            </a:r>
            <a:r>
              <a:rPr lang="zh-CN" altLang="en-US"/>
              <a:t>何易于为了免除百姓劳役</a:t>
            </a:r>
            <a:r>
              <a:rPr lang="en-US" altLang="zh-CN"/>
              <a:t>，</a:t>
            </a:r>
            <a:r>
              <a:rPr lang="zh-CN" altLang="en-US"/>
              <a:t>亲自为刺史拉纤</a:t>
            </a:r>
            <a:r>
              <a:rPr lang="en-US" altLang="zh-CN"/>
              <a:t>，</a:t>
            </a:r>
            <a:r>
              <a:rPr lang="zh-CN" altLang="en-US"/>
              <a:t>使刺史惭愧而还。既赞扬了何易于的爱民之心</a:t>
            </a:r>
            <a:r>
              <a:rPr lang="en-US" altLang="zh-CN"/>
              <a:t>，</a:t>
            </a:r>
            <a:r>
              <a:rPr lang="zh-CN" altLang="en-US"/>
              <a:t>又表现出他的机智勇敢。</a:t>
            </a:r>
            <a:endParaRPr lang="zh-CN" altLang="en-US"/>
          </a:p>
          <a:p>
            <a:pPr>
              <a:lnSpc>
                <a:spcPct val="150000"/>
              </a:lnSpc>
            </a:pPr>
            <a:r>
              <a:rPr lang="en-US" altLang="zh-CN"/>
              <a:t>D.</a:t>
            </a:r>
            <a:r>
              <a:rPr lang="zh-CN" altLang="en-US"/>
              <a:t>何易于施政宽民</a:t>
            </a:r>
            <a:r>
              <a:rPr lang="en-US" altLang="zh-CN"/>
              <a:t>，</a:t>
            </a:r>
            <a:r>
              <a:rPr lang="zh-CN" altLang="en-US"/>
              <a:t>效果显著</a:t>
            </a:r>
            <a:r>
              <a:rPr lang="en-US" altLang="zh-CN"/>
              <a:t>，</a:t>
            </a:r>
            <a:r>
              <a:rPr lang="zh-CN" altLang="en-US"/>
              <a:t>但是因缺乏确凿的</a:t>
            </a:r>
            <a:r>
              <a:rPr lang="en-US" altLang="zh-CN"/>
              <a:t>“</a:t>
            </a:r>
            <a:r>
              <a:rPr lang="zh-CN" altLang="en-US"/>
              <a:t>政绩</a:t>
            </a:r>
            <a:r>
              <a:rPr lang="en-US" altLang="zh-CN"/>
              <a:t>”，</a:t>
            </a:r>
            <a:r>
              <a:rPr lang="zh-CN" altLang="en-US"/>
              <a:t>在上下考中并不优秀。表达了作者对何易于得不到朝廷重用的遗憾。</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08190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本题考查归纳内容要点、概括中心意思的能力。</a:t>
            </a:r>
            <a:r>
              <a:rPr lang="en-US" altLang="zh-CN" dirty="0"/>
              <a:t>C</a:t>
            </a:r>
            <a:r>
              <a:rPr lang="zh-CN" altLang="en-US" dirty="0"/>
              <a:t>项</a:t>
            </a:r>
            <a:r>
              <a:rPr lang="en-US" altLang="zh-CN" dirty="0"/>
              <a:t>，</a:t>
            </a:r>
            <a:r>
              <a:rPr lang="en-US" altLang="zh-CN" dirty="0"/>
              <a:t>“</a:t>
            </a:r>
            <a:r>
              <a:rPr lang="zh-CN" altLang="en-US" dirty="0"/>
              <a:t>机智勇敢</a:t>
            </a:r>
            <a:r>
              <a:rPr lang="en-US" altLang="zh-CN" dirty="0"/>
              <a:t>”</a:t>
            </a:r>
            <a:r>
              <a:rPr lang="zh-CN" altLang="en-US" dirty="0"/>
              <a:t>于文无据。由原文何易于的话</a:t>
            </a:r>
            <a:r>
              <a:rPr lang="en-US" altLang="zh-CN" dirty="0"/>
              <a:t>“</a:t>
            </a:r>
            <a:r>
              <a:rPr lang="zh-CN" altLang="en-US" dirty="0"/>
              <a:t>方春</a:t>
            </a:r>
            <a:r>
              <a:rPr lang="en-US" altLang="zh-CN" dirty="0"/>
              <a:t>，</a:t>
            </a:r>
            <a:r>
              <a:rPr lang="zh-CN" altLang="en-US" dirty="0"/>
              <a:t>百姓不耕即蚕</a:t>
            </a:r>
            <a:r>
              <a:rPr lang="en-US" altLang="zh-CN" dirty="0"/>
              <a:t>，</a:t>
            </a:r>
            <a:r>
              <a:rPr lang="zh-CN" altLang="en-US" dirty="0"/>
              <a:t>隙不可夺。易于为属令</a:t>
            </a:r>
            <a:r>
              <a:rPr lang="en-US" altLang="zh-CN" dirty="0"/>
              <a:t>，</a:t>
            </a:r>
            <a:r>
              <a:rPr lang="zh-CN" altLang="en-US" dirty="0"/>
              <a:t>当其无事</a:t>
            </a:r>
            <a:r>
              <a:rPr lang="en-US" altLang="zh-CN" dirty="0"/>
              <a:t>，</a:t>
            </a:r>
            <a:r>
              <a:rPr lang="zh-CN" altLang="en-US" dirty="0"/>
              <a:t>可以充役</a:t>
            </a:r>
            <a:r>
              <a:rPr lang="en-US" altLang="zh-CN" dirty="0"/>
              <a:t>”，</a:t>
            </a:r>
            <a:r>
              <a:rPr lang="zh-CN" altLang="en-US" dirty="0"/>
              <a:t>可见他对百姓的爱护</a:t>
            </a:r>
            <a:r>
              <a:rPr lang="en-US" altLang="zh-CN" dirty="0"/>
              <a:t>，</a:t>
            </a:r>
            <a:r>
              <a:rPr lang="zh-CN" altLang="en-US" dirty="0"/>
              <a:t>但体现不出</a:t>
            </a:r>
            <a:r>
              <a:rPr lang="en-US" altLang="zh-CN" dirty="0"/>
              <a:t>“</a:t>
            </a:r>
            <a:r>
              <a:rPr lang="zh-CN" altLang="en-US" dirty="0"/>
              <a:t>机智勇敢</a:t>
            </a:r>
            <a:r>
              <a:rPr lang="en-US" altLang="zh-CN" dirty="0"/>
              <a:t>”</a:t>
            </a:r>
            <a:r>
              <a:rPr lang="zh-CN" altLang="en-US" dirty="0"/>
              <a:t>。</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569575" cy="3234055"/>
          </a:xfrm>
          <a:prstGeom prst="rect">
            <a:avLst/>
          </a:prstGeom>
          <a:noFill/>
        </p:spPr>
        <p:txBody>
          <a:bodyPr wrap="square" rtlCol="0">
            <a:noAutofit/>
          </a:bodyPr>
          <a:lstStyle/>
          <a:p>
            <a:pPr>
              <a:lnSpc>
                <a:spcPct val="150000"/>
              </a:lnSpc>
            </a:pPr>
            <a:r>
              <a:rPr lang="en-US" altLang="zh-CN" dirty="0">
                <a:sym typeface="+mn-ea"/>
              </a:rPr>
              <a:t>10.</a:t>
            </a:r>
            <a:r>
              <a:rPr lang="zh-CN" altLang="en-US" dirty="0">
                <a:sym typeface="+mn-ea"/>
              </a:rPr>
              <a:t>把文中画横线的句子翻译成现代汉语。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吾小人辍飧饔以劳吏者</a:t>
            </a:r>
            <a:r>
              <a:rPr lang="en-US" altLang="zh-CN" dirty="0">
                <a:sym typeface="+mn-ea"/>
              </a:rPr>
              <a:t>，</a:t>
            </a:r>
            <a:r>
              <a:rPr lang="zh-CN" altLang="en-US" dirty="0">
                <a:sym typeface="+mn-ea"/>
              </a:rPr>
              <a:t>且不得暇</a:t>
            </a:r>
            <a:r>
              <a:rPr lang="en-US" altLang="zh-CN" dirty="0">
                <a:sym typeface="+mn-ea"/>
              </a:rPr>
              <a:t>，</a:t>
            </a:r>
            <a:r>
              <a:rPr lang="zh-CN" altLang="en-US" dirty="0">
                <a:sym typeface="+mn-ea"/>
              </a:rPr>
              <a:t>又何以蕃吾生而安吾耶</a:t>
            </a:r>
            <a:r>
              <a:rPr lang="en-US" altLang="zh-CN" dirty="0">
                <a:sym typeface="+mn-ea"/>
              </a:rPr>
              <a:t>?</a:t>
            </a:r>
            <a:endParaRPr lang="en-US" altLang="zh-CN" dirty="0">
              <a:sym typeface="+mn-ea"/>
            </a:endParaRPr>
          </a:p>
          <a:p>
            <a:pPr>
              <a:lnSpc>
                <a:spcPct val="150000"/>
              </a:lnSpc>
            </a:pP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42976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【答案】我们小民中断吃饭来慰劳官吏尚且不得空暇</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又怎么能使我们人口增多、生活安定呢</a:t>
            </a:r>
            <a:r>
              <a:rPr lang="en-US" altLang="zh-CN" dirty="0">
                <a:solidFill>
                  <a:srgbClr val="0070C0"/>
                </a:solidFill>
                <a:uFill>
                  <a:solidFill>
                    <a:schemeClr val="bg1"/>
                  </a:solidFill>
                </a:uFill>
              </a:rPr>
              <a:t>?</a:t>
            </a:r>
            <a:endParaRPr lang="en-US" altLang="zh-CN" dirty="0">
              <a:solidFill>
                <a:srgbClr val="0070C0"/>
              </a:solidFill>
              <a:uFill>
                <a:solidFill>
                  <a:schemeClr val="bg1"/>
                </a:solidFill>
              </a:uFill>
            </a:endParaRPr>
          </a:p>
        </p:txBody>
      </p:sp>
      <p:sp>
        <p:nvSpPr>
          <p:cNvPr id="2" name="文本框 1"/>
          <p:cNvSpPr txBox="1"/>
          <p:nvPr/>
        </p:nvSpPr>
        <p:spPr>
          <a:xfrm>
            <a:off x="623570" y="349948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劳</a:t>
            </a:r>
            <a:r>
              <a:rPr lang="en-US" altLang="zh-CN" dirty="0"/>
              <a:t>:</a:t>
            </a:r>
            <a:r>
              <a:rPr lang="zh-CN" altLang="en-US" dirty="0"/>
              <a:t>慰劳。飧饔</a:t>
            </a:r>
            <a:r>
              <a:rPr lang="en-US" altLang="zh-CN" dirty="0"/>
              <a:t>:</a:t>
            </a:r>
            <a:r>
              <a:rPr lang="zh-CN" altLang="en-US" dirty="0"/>
              <a:t>吃饭。蕃</a:t>
            </a:r>
            <a:r>
              <a:rPr lang="en-US" altLang="zh-CN" dirty="0"/>
              <a:t>:</a:t>
            </a:r>
            <a:r>
              <a:rPr lang="zh-CN" altLang="en-US" dirty="0"/>
              <a:t>使繁盛。</a:t>
            </a:r>
            <a:r>
              <a:rPr lang="en-US" altLang="zh-CN" dirty="0"/>
              <a:t>(2)</a:t>
            </a:r>
            <a:r>
              <a:rPr lang="zh-CN" altLang="en-US" dirty="0"/>
              <a:t>道出</a:t>
            </a:r>
            <a:r>
              <a:rPr lang="en-US" altLang="zh-CN" dirty="0"/>
              <a:t>:</a:t>
            </a:r>
            <a:r>
              <a:rPr lang="zh-CN" altLang="en-US" dirty="0"/>
              <a:t>路过。治状</a:t>
            </a:r>
            <a:r>
              <a:rPr lang="en-US" altLang="zh-CN" dirty="0"/>
              <a:t>:</a:t>
            </a:r>
            <a:r>
              <a:rPr lang="zh-CN" altLang="en-US" dirty="0"/>
              <a:t>治理的情况。</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(2)</a:t>
            </a:r>
            <a:r>
              <a:rPr lang="zh-CN" altLang="en-US" dirty="0">
                <a:sym typeface="+mn-ea"/>
              </a:rPr>
              <a:t>会昌五年</a:t>
            </a:r>
            <a:r>
              <a:rPr lang="en-US" altLang="zh-CN" dirty="0">
                <a:sym typeface="+mn-ea"/>
              </a:rPr>
              <a:t>，</a:t>
            </a:r>
            <a:r>
              <a:rPr lang="zh-CN" altLang="en-US" dirty="0">
                <a:sym typeface="+mn-ea"/>
              </a:rPr>
              <a:t>樵道出益昌</a:t>
            </a:r>
            <a:r>
              <a:rPr lang="en-US" altLang="zh-CN" dirty="0">
                <a:sym typeface="+mn-ea"/>
              </a:rPr>
              <a:t>，</a:t>
            </a:r>
            <a:r>
              <a:rPr lang="zh-CN" altLang="en-US" dirty="0">
                <a:sym typeface="+mn-ea"/>
              </a:rPr>
              <a:t>民有能言何易于治状者。</a:t>
            </a:r>
            <a:endParaRPr lang="zh-CN" altLang="en-US" dirty="0">
              <a:sym typeface="+mn-ea"/>
            </a:endParaRPr>
          </a:p>
          <a:p>
            <a:pPr>
              <a:lnSpc>
                <a:spcPct val="150000"/>
              </a:lnSpc>
            </a:pPr>
            <a:r>
              <a:rPr lang="en-US" altLang="en-US" sz="1600" dirty="0">
                <a:sym typeface="+mn-ea"/>
              </a:rPr>
              <a:t> </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14274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【答案】会昌五年</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我路过益昌</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有一个能够告诉我何易于治理</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益昌</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时的情况的百姓。</a:t>
            </a:r>
            <a:endParaRPr lang="zh-CN" altLang="en-US" dirty="0">
              <a:solidFill>
                <a:srgbClr val="0070C0"/>
              </a:solidFill>
              <a:uFill>
                <a:solidFill>
                  <a:schemeClr val="bg1"/>
                </a:solidFill>
              </a:uFill>
            </a:endParaRPr>
          </a:p>
        </p:txBody>
      </p:sp>
      <p:sp>
        <p:nvSpPr>
          <p:cNvPr id="2" name="文本框 1"/>
          <p:cNvSpPr txBox="1"/>
          <p:nvPr/>
        </p:nvSpPr>
        <p:spPr>
          <a:xfrm>
            <a:off x="623570" y="314134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劳</a:t>
            </a:r>
            <a:r>
              <a:rPr lang="en-US" altLang="zh-CN" dirty="0"/>
              <a:t>:</a:t>
            </a:r>
            <a:r>
              <a:rPr lang="zh-CN" altLang="en-US" dirty="0"/>
              <a:t>慰劳。飧饔</a:t>
            </a:r>
            <a:r>
              <a:rPr lang="en-US" altLang="zh-CN" dirty="0"/>
              <a:t>:</a:t>
            </a:r>
            <a:r>
              <a:rPr lang="zh-CN" altLang="en-US" dirty="0"/>
              <a:t>吃饭。蕃</a:t>
            </a:r>
            <a:r>
              <a:rPr lang="en-US" altLang="zh-CN" dirty="0"/>
              <a:t>:</a:t>
            </a:r>
            <a:r>
              <a:rPr lang="zh-CN" altLang="en-US" dirty="0"/>
              <a:t>使繁盛。</a:t>
            </a:r>
            <a:r>
              <a:rPr lang="en-US" altLang="zh-CN" dirty="0"/>
              <a:t>(2)</a:t>
            </a:r>
            <a:r>
              <a:rPr lang="zh-CN" altLang="en-US" dirty="0"/>
              <a:t>道出</a:t>
            </a:r>
            <a:r>
              <a:rPr lang="en-US" altLang="zh-CN" dirty="0"/>
              <a:t>:</a:t>
            </a:r>
            <a:r>
              <a:rPr lang="zh-CN" altLang="en-US" dirty="0"/>
              <a:t>路过。治状</a:t>
            </a:r>
            <a:r>
              <a:rPr lang="en-US" altLang="zh-CN" dirty="0"/>
              <a:t>:</a:t>
            </a:r>
            <a:r>
              <a:rPr lang="zh-CN" altLang="en-US" dirty="0"/>
              <a:t>治理的情况。</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3234055"/>
          </a:xfrm>
          <a:prstGeom prst="rect">
            <a:avLst/>
          </a:prstGeom>
          <a:noFill/>
        </p:spPr>
        <p:txBody>
          <a:bodyPr wrap="square" rtlCol="0">
            <a:noAutofit/>
          </a:bodyPr>
          <a:lstStyle/>
          <a:p>
            <a:pPr>
              <a:lnSpc>
                <a:spcPct val="150000"/>
              </a:lnSpc>
            </a:pPr>
            <a:r>
              <a:rPr lang="en-US" altLang="zh-CN"/>
              <a:t>11.</a:t>
            </a:r>
            <a:r>
              <a:rPr lang="zh-CN" altLang="en-US"/>
              <a:t>材料二中</a:t>
            </a:r>
            <a:r>
              <a:rPr lang="en-US" altLang="zh-CN"/>
              <a:t>，</a:t>
            </a:r>
            <a:r>
              <a:rPr lang="zh-CN" altLang="en-US"/>
              <a:t>作者写何易于有何用意</a:t>
            </a:r>
            <a:r>
              <a:rPr lang="en-US" altLang="zh-CN"/>
              <a:t>?</a:t>
            </a:r>
            <a:r>
              <a:rPr lang="zh-CN" altLang="en-US"/>
              <a:t>请简要概括。</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29323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zh-CN" altLang="en-US" u="sng" dirty="0">
                <a:solidFill>
                  <a:srgbClr val="0070C0"/>
                </a:solidFill>
                <a:uFill>
                  <a:solidFill>
                    <a:schemeClr val="bg1"/>
                  </a:solidFill>
                </a:uFill>
              </a:rPr>
              <a:t>抒发对何易于的赞美</a:t>
            </a:r>
            <a:r>
              <a:rPr lang="en-US" altLang="zh-CN" u="sng" dirty="0">
                <a:solidFill>
                  <a:srgbClr val="0070C0"/>
                </a:solidFill>
                <a:uFill>
                  <a:solidFill>
                    <a:schemeClr val="bg1"/>
                  </a:solidFill>
                </a:uFill>
              </a:rPr>
              <a:t>;</a:t>
            </a:r>
            <a:r>
              <a:rPr lang="en-US" altLang="en-US" u="sng" dirty="0">
                <a:solidFill>
                  <a:srgbClr val="0070C0"/>
                </a:solidFill>
                <a:uFill>
                  <a:solidFill>
                    <a:schemeClr val="bg1"/>
                  </a:solidFill>
                </a:uFill>
              </a:rPr>
              <a:t>②</a:t>
            </a:r>
            <a:r>
              <a:rPr lang="zh-CN" altLang="en-US" u="sng" dirty="0">
                <a:solidFill>
                  <a:srgbClr val="0070C0"/>
                </a:solidFill>
                <a:uFill>
                  <a:solidFill>
                    <a:schemeClr val="bg1"/>
                  </a:solidFill>
                </a:uFill>
              </a:rPr>
              <a:t>表达对何易于考核中上的不平</a:t>
            </a:r>
            <a:r>
              <a:rPr lang="en-US" altLang="zh-CN" u="sng" dirty="0">
                <a:solidFill>
                  <a:srgbClr val="0070C0"/>
                </a:solidFill>
                <a:uFill>
                  <a:solidFill>
                    <a:schemeClr val="bg1"/>
                  </a:solidFill>
                </a:uFill>
              </a:rPr>
              <a:t>;</a:t>
            </a:r>
            <a:r>
              <a:rPr lang="en-US" altLang="en-US" u="sng" dirty="0">
                <a:solidFill>
                  <a:srgbClr val="0070C0"/>
                </a:solidFill>
                <a:uFill>
                  <a:solidFill>
                    <a:schemeClr val="bg1"/>
                  </a:solidFill>
                </a:uFill>
              </a:rPr>
              <a:t>③</a:t>
            </a:r>
            <a:r>
              <a:rPr lang="zh-CN" altLang="en-US" u="sng" dirty="0">
                <a:solidFill>
                  <a:srgbClr val="0070C0"/>
                </a:solidFill>
                <a:uFill>
                  <a:solidFill>
                    <a:schemeClr val="bg1"/>
                  </a:solidFill>
                </a:uFill>
              </a:rPr>
              <a:t>体现对考绩制度不公平的不满</a:t>
            </a:r>
            <a:r>
              <a:rPr lang="en-US" altLang="zh-CN" u="sng" dirty="0">
                <a:solidFill>
                  <a:srgbClr val="0070C0"/>
                </a:solidFill>
                <a:uFill>
                  <a:solidFill>
                    <a:schemeClr val="bg1"/>
                  </a:solidFill>
                </a:uFill>
              </a:rPr>
              <a:t>;</a:t>
            </a:r>
            <a:r>
              <a:rPr lang="en-US" altLang="en-US" u="sng" dirty="0">
                <a:solidFill>
                  <a:srgbClr val="0070C0"/>
                </a:solidFill>
                <a:uFill>
                  <a:solidFill>
                    <a:schemeClr val="bg1"/>
                  </a:solidFill>
                </a:uFill>
              </a:rPr>
              <a:t>④</a:t>
            </a:r>
            <a:r>
              <a:rPr lang="zh-CN" altLang="en-US" u="sng" dirty="0">
                <a:solidFill>
                  <a:srgbClr val="0070C0"/>
                </a:solidFill>
                <a:uFill>
                  <a:solidFill>
                    <a:schemeClr val="bg1"/>
                  </a:solidFill>
                </a:uFill>
              </a:rPr>
              <a:t>呼吁掌权者知人善任</a:t>
            </a:r>
            <a:r>
              <a:rPr lang="en-US" altLang="zh-CN" u="sng" dirty="0">
                <a:solidFill>
                  <a:srgbClr val="0070C0"/>
                </a:solidFill>
                <a:uFill>
                  <a:solidFill>
                    <a:schemeClr val="bg1"/>
                  </a:solidFill>
                </a:uFill>
              </a:rPr>
              <a:t>;</a:t>
            </a:r>
            <a:r>
              <a:rPr lang="en-US" altLang="en-US" u="sng" dirty="0">
                <a:solidFill>
                  <a:srgbClr val="0070C0"/>
                </a:solidFill>
                <a:uFill>
                  <a:solidFill>
                    <a:schemeClr val="bg1"/>
                  </a:solidFill>
                </a:uFill>
              </a:rPr>
              <a:t>⑤</a:t>
            </a:r>
            <a:r>
              <a:rPr lang="zh-CN" altLang="en-US" u="sng" dirty="0">
                <a:solidFill>
                  <a:srgbClr val="0070C0"/>
                </a:solidFill>
                <a:uFill>
                  <a:solidFill>
                    <a:schemeClr val="bg1"/>
                  </a:solidFill>
                </a:uFill>
              </a:rPr>
              <a:t>希望何易于名垂青史。</a:t>
            </a:r>
            <a:endParaRPr lang="zh-CN" altLang="en-US" u="sng" dirty="0">
              <a:solidFill>
                <a:srgbClr val="0070C0"/>
              </a:solidFill>
              <a:uFill>
                <a:solidFill>
                  <a:schemeClr val="bg1"/>
                </a:solidFill>
              </a:uFill>
            </a:endParaRPr>
          </a:p>
        </p:txBody>
      </p:sp>
      <p:sp>
        <p:nvSpPr>
          <p:cNvPr id="2" name="文本框 1"/>
          <p:cNvSpPr txBox="1"/>
          <p:nvPr/>
        </p:nvSpPr>
        <p:spPr>
          <a:xfrm>
            <a:off x="623570" y="263715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本题考查筛选并整合文中信息的能力。第</a:t>
            </a:r>
            <a:r>
              <a:rPr lang="en-US" altLang="zh-CN" dirty="0"/>
              <a:t>1</a:t>
            </a:r>
            <a:r>
              <a:rPr lang="zh-CN" altLang="en-US" dirty="0"/>
              <a:t>段写何易于为了不耽误百姓耕作</a:t>
            </a:r>
            <a:r>
              <a:rPr lang="en-US" altLang="zh-CN" dirty="0"/>
              <a:t>，</a:t>
            </a:r>
            <a:r>
              <a:rPr lang="zh-CN" altLang="en-US" dirty="0"/>
              <a:t>自己亲自为刺史拉船。第</a:t>
            </a:r>
            <a:r>
              <a:rPr lang="en-US" altLang="zh-CN" dirty="0"/>
              <a:t>2</a:t>
            </a:r>
            <a:r>
              <a:rPr lang="zh-CN" altLang="en-US" dirty="0"/>
              <a:t>段写何易于关爱百姓</a:t>
            </a:r>
            <a:r>
              <a:rPr lang="en-US" altLang="zh-CN" dirty="0"/>
              <a:t>，</a:t>
            </a:r>
            <a:r>
              <a:rPr lang="zh-CN" altLang="en-US" dirty="0"/>
              <a:t>执政宽松。第</a:t>
            </a:r>
            <a:r>
              <a:rPr lang="en-US" altLang="zh-CN" dirty="0"/>
              <a:t>3</a:t>
            </a:r>
            <a:r>
              <a:rPr lang="zh-CN" altLang="en-US" dirty="0"/>
              <a:t>段写何易于在官员考核时只被评定为中上。第</a:t>
            </a:r>
            <a:r>
              <a:rPr lang="en-US" altLang="zh-CN" dirty="0"/>
              <a:t>4</a:t>
            </a:r>
            <a:r>
              <a:rPr lang="zh-CN" altLang="en-US" dirty="0"/>
              <a:t>段作者发表感叹。从中可以概括出</a:t>
            </a:r>
            <a:r>
              <a:rPr lang="en-US" altLang="zh-CN" dirty="0"/>
              <a:t>:</a:t>
            </a:r>
            <a:r>
              <a:rPr lang="zh-CN" altLang="en-US" dirty="0"/>
              <a:t>作者赞扬何易于关爱百姓</a:t>
            </a:r>
            <a:r>
              <a:rPr lang="en-US" altLang="zh-CN" dirty="0"/>
              <a:t>，</a:t>
            </a:r>
            <a:r>
              <a:rPr lang="zh-CN" altLang="en-US" dirty="0"/>
              <a:t>执政有方</a:t>
            </a:r>
            <a:r>
              <a:rPr lang="en-US" altLang="zh-CN" dirty="0"/>
              <a:t>;</a:t>
            </a:r>
            <a:r>
              <a:rPr lang="zh-CN" altLang="en-US" dirty="0"/>
              <a:t>认为何易于这样的好官却被只被评为中上等是不公平的</a:t>
            </a:r>
            <a:r>
              <a:rPr lang="en-US" altLang="zh-CN" dirty="0"/>
              <a:t>，</a:t>
            </a:r>
            <a:r>
              <a:rPr lang="zh-CN" altLang="en-US" dirty="0"/>
              <a:t>同时也表达了对考绩制度不公平的不满</a:t>
            </a:r>
            <a:r>
              <a:rPr lang="en-US" altLang="zh-CN" dirty="0"/>
              <a:t>，</a:t>
            </a:r>
            <a:r>
              <a:rPr lang="zh-CN" altLang="en-US" dirty="0"/>
              <a:t>从而呼吁掌权者知人善任</a:t>
            </a:r>
            <a:r>
              <a:rPr lang="en-US" altLang="zh-CN" dirty="0"/>
              <a:t>，</a:t>
            </a:r>
            <a:r>
              <a:rPr lang="zh-CN" altLang="en-US" dirty="0"/>
              <a:t>表达希望何易于名垂青史的情感。</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898775" y="3501390"/>
            <a:ext cx="6394450" cy="922020"/>
          </a:xfrm>
          <a:prstGeom prst="rect">
            <a:avLst/>
          </a:prstGeom>
          <a:noFill/>
        </p:spPr>
        <p:txBody>
          <a:bodyPr wrap="square" rtlCol="0">
            <a:spAutoFit/>
          </a:bodyPr>
          <a:lstStyle/>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种树郭橐驼传</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三单元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84594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206389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980718"/>
            <a:ext cx="1849120" cy="903982"/>
            <a:chOff x="7559" y="2332"/>
            <a:chExt cx="2912" cy="1424"/>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743" y="2449"/>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3284855"/>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211137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771265"/>
            <a:ext cx="4074795" cy="316865"/>
          </a:xfrm>
          <a:prstGeom prst="rect">
            <a:avLst/>
          </a:prstGeom>
          <a:noFill/>
        </p:spPr>
        <p:txBody>
          <a:bodyPr wrap="square" rtlCol="0">
            <a:spAutoFit/>
          </a:bodyPr>
          <a:lstStyle/>
          <a:p>
            <a:pPr algn="l">
              <a:buClrTx/>
              <a:buSzTx/>
              <a:buNone/>
            </a:pPr>
            <a:r>
              <a:rPr lang="zh-CN" altLang="en-US" sz="1465" dirty="0">
                <a:latin typeface="印品黑体" panose="00000500000000000000" pitchFamily="2" charset="-122"/>
                <a:ea typeface="印品黑体" panose="00000500000000000000" pitchFamily="2" charset="-122"/>
              </a:rPr>
              <a:t>文言基础知识 文言文阅读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908054"/>
            <a:ext cx="4469765" cy="768370"/>
            <a:chOff x="6297" y="1430"/>
            <a:chExt cx="7039"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284416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581910"/>
            <a:ext cx="3327400" cy="59880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字音</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古今异义</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一词多义</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词类活用</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文言句式</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文化常识</a:t>
            </a:r>
            <a:r>
              <a:rPr lang="en-US" altLang="zh-CN" sz="1465" dirty="0">
                <a:latin typeface="印品黑体" panose="00000500000000000000" pitchFamily="2" charset="-122"/>
                <a:ea typeface="印品黑体" panose="00000500000000000000" pitchFamily="2" charset="-122"/>
              </a:rPr>
              <a:t> </a:t>
            </a:r>
            <a:endParaRPr lang="en-US" altLang="zh-CN" sz="1465" dirty="0">
              <a:latin typeface="印品黑体" panose="00000500000000000000" pitchFamily="2" charset="-122"/>
              <a:ea typeface="印品黑体" panose="00000500000000000000" pitchFamily="2" charset="-122"/>
            </a:endParaRPr>
          </a:p>
          <a:p>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311227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386842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4283710"/>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04605" y="4725670"/>
            <a:ext cx="2156460" cy="37528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rPr>
              <a:t>橐驼非能使木寿且孳也，能顺木之天，以致其性焉尔</a:t>
            </a:r>
            <a:endParaRPr lang="zh-CN" altLang="en-US" sz="1465" dirty="0">
              <a:latin typeface="印品黑体" panose="00000500000000000000" pitchFamily="2" charset="-122"/>
              <a:ea typeface="印品黑体" panose="00000500000000000000" pitchFamily="2" charset="-122"/>
            </a:endParaRPr>
          </a:p>
          <a:p>
            <a:pPr algn="l">
              <a:buClrTx/>
              <a:buSzTx/>
              <a:buFontTx/>
            </a:pPr>
            <a:r>
              <a:rPr lang="zh-CN" altLang="en-US" sz="1465" dirty="0">
                <a:latin typeface="印品黑体" panose="00000500000000000000" pitchFamily="2" charset="-122"/>
                <a:ea typeface="印品黑体" panose="00000500000000000000" pitchFamily="2" charset="-122"/>
              </a:rPr>
              <a:t>虽曰爱之，其实害之;虽曰忧之，其实仇之</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2982595"/>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34950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endParaRPr lang="zh-CN" altLang="en-US" sz="1465" dirty="0">
              <a:latin typeface="印品黑体" panose="00000500000000000000" pitchFamily="2" charset="-122"/>
              <a:ea typeface="印品黑体" panose="00000500000000000000" pitchFamily="2" charset="-122"/>
            </a:endParaRPr>
          </a:p>
          <a:p>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401193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典藏馆</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文常新知</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51040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我国古代的避讳制度</a:t>
            </a:r>
            <a:endParaRPr lang="zh-CN" altLang="en-US" sz="1465" dirty="0">
              <a:latin typeface="印品黑体" panose="00000500000000000000" pitchFamily="2" charset="-122"/>
              <a:ea typeface="印品黑体" panose="00000500000000000000" pitchFamily="2" charset="-122"/>
              <a:sym typeface="+mn-ea"/>
            </a:endParaRPr>
          </a:p>
        </p:txBody>
      </p:sp>
      <p:sp>
        <p:nvSpPr>
          <p:cNvPr id="14" name="TextBox 40"/>
          <p:cNvSpPr txBox="1"/>
          <p:nvPr>
            <p:custDataLst>
              <p:tags r:id="rId2"/>
            </p:custDataLst>
          </p:nvPr>
        </p:nvSpPr>
        <p:spPr>
          <a:xfrm>
            <a:off x="4512310" y="3423920"/>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考法突破</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典题例</a:t>
            </a:r>
            <a:r>
              <a:rPr lang="zh-CN" altLang="en-US" sz="1465" dirty="0">
                <a:latin typeface="印品黑体" panose="00000500000000000000" pitchFamily="2" charset="-122"/>
                <a:ea typeface="印品黑体" panose="00000500000000000000" pitchFamily="2" charset="-122"/>
              </a:rPr>
              <a:t>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91643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510665"/>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文言注释</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4150360"/>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492823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492823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354955"/>
            <a:ext cx="3469640" cy="46291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sym typeface="+mn-ea"/>
              </a:rPr>
              <a:t>柳宗元名句</a:t>
            </a:r>
            <a:endParaRPr lang="zh-CN" altLang="en-US" sz="1465" dirty="0">
              <a:latin typeface="印品黑体" panose="00000500000000000000" pitchFamily="2" charset="-122"/>
              <a:ea typeface="印品黑体" panose="00000500000000000000" pitchFamily="2" charset="-122"/>
              <a:sym typeface="+mn-ea"/>
            </a:endParaRPr>
          </a:p>
          <a:p>
            <a:pPr algn="l">
              <a:buClrTx/>
              <a:buSzTx/>
              <a:buFontTx/>
            </a:pPr>
            <a:r>
              <a:rPr lang="zh-CN" altLang="en-US" sz="1465" dirty="0">
                <a:latin typeface="印品黑体" panose="00000500000000000000" pitchFamily="2" charset="-122"/>
                <a:ea typeface="印品黑体" panose="00000500000000000000" pitchFamily="2" charset="-122"/>
                <a:sym typeface="+mn-ea"/>
              </a:rPr>
              <a:t>《老子》《庄子》中关于“顺天致性”的表述</a:t>
            </a:r>
            <a:endParaRPr lang="zh-CN" altLang="en-US" sz="1465" dirty="0">
              <a:latin typeface="印品黑体" panose="00000500000000000000" pitchFamily="2" charset="-122"/>
              <a:ea typeface="印品黑体" panose="00000500000000000000" pitchFamily="2"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3" name="文本框 2"/>
          <p:cNvSpPr txBox="1"/>
          <p:nvPr/>
        </p:nvSpPr>
        <p:spPr>
          <a:xfrm>
            <a:off x="622935" y="1412875"/>
            <a:ext cx="10624185" cy="92202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dirty="0">
                <a:sym typeface="+mn-ea"/>
              </a:rPr>
              <a:t>文言文基础知识</a:t>
            </a:r>
            <a:endParaRPr lang="zh-CN" dirty="0"/>
          </a:p>
          <a:p>
            <a:pPr indent="457200" fontAlgn="auto">
              <a:lnSpc>
                <a:spcPct val="150000"/>
              </a:lnSpc>
              <a:extLst>
                <a:ext uri="{35155182-B16C-46BC-9424-99874614C6A1}">
                  <wpsdc:indentchars xmlns:wpsdc="http://www.wps.cn/officeDocument/2017/drawingmlCustomData" val="200" checksum="59296752"/>
                </a:ext>
              </a:extLst>
            </a:pPr>
            <a:endParaRPr dirty="0"/>
          </a:p>
        </p:txBody>
      </p:sp>
      <p:sp>
        <p:nvSpPr>
          <p:cNvPr id="17" name="文本框 16"/>
          <p:cNvSpPr txBox="1"/>
          <p:nvPr/>
        </p:nvSpPr>
        <p:spPr>
          <a:xfrm>
            <a:off x="501650" y="1776730"/>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1.</a:t>
            </a:r>
            <a:r>
              <a:rPr lang="zh-CN" altLang="en-US" dirty="0"/>
              <a:t>对下列句中加点字的解释</a:t>
            </a:r>
            <a:r>
              <a:rPr lang="en-US" altLang="zh-CN" dirty="0"/>
              <a:t>，</a:t>
            </a:r>
            <a:r>
              <a:rPr lang="zh-CN" altLang="en-US" dirty="0"/>
              <a:t>不正确的一项是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名我固当</a:t>
            </a:r>
            <a:r>
              <a:rPr lang="en-US" altLang="zh-CN" dirty="0"/>
              <a:t>(</a:t>
            </a:r>
            <a:r>
              <a:rPr lang="zh-CN" altLang="en-US" dirty="0"/>
              <a:t>确实</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以致其性焉尔</a:t>
            </a:r>
            <a:r>
              <a:rPr lang="en-US" altLang="zh-CN" dirty="0"/>
              <a:t>(</a:t>
            </a:r>
            <a:r>
              <a:rPr lang="zh-CN" altLang="en-US" dirty="0"/>
              <a:t>情趣</a:t>
            </a:r>
            <a:r>
              <a:rPr lang="en-US" altLang="zh-CN" dirty="0"/>
              <a:t>，</a:t>
            </a:r>
            <a:r>
              <a:rPr lang="zh-CN" altLang="en-US" dirty="0"/>
              <a:t>意志</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则又爱之太恩</a:t>
            </a:r>
            <a:r>
              <a:rPr lang="en-US" altLang="zh-CN" dirty="0"/>
              <a:t>(</a:t>
            </a:r>
            <a:r>
              <a:rPr lang="zh-CN" altLang="en-US" dirty="0"/>
              <a:t>宠爱</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勖尔植</a:t>
            </a:r>
            <a:r>
              <a:rPr lang="en-US" altLang="zh-CN" dirty="0"/>
              <a:t>(</a:t>
            </a:r>
            <a:r>
              <a:rPr lang="zh-CN" altLang="en-US" dirty="0"/>
              <a:t>勉励</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endParaRPr lang="en-US" altLang="zh-CN" dirty="0"/>
          </a:p>
        </p:txBody>
      </p:sp>
      <p:sp>
        <p:nvSpPr>
          <p:cNvPr id="18" name="文本框 17"/>
          <p:cNvSpPr txBox="1"/>
          <p:nvPr/>
        </p:nvSpPr>
        <p:spPr>
          <a:xfrm>
            <a:off x="6168390" y="1917065"/>
            <a:ext cx="410845" cy="481965"/>
          </a:xfrm>
          <a:prstGeom prst="rect">
            <a:avLst/>
          </a:prstGeom>
          <a:noFill/>
        </p:spPr>
        <p:txBody>
          <a:bodyPr wrap="square" rtlCol="0">
            <a:noAutofit/>
          </a:bodyPr>
          <a:p>
            <a:r>
              <a:rPr lang="en-US" altLang="zh-CN"/>
              <a:t>B</a:t>
            </a:r>
            <a:r>
              <a:rPr lang="zh-CN" altLang="en-US"/>
              <a:t>　</a:t>
            </a:r>
            <a:endParaRPr lang="zh-CN" altLang="en-US"/>
          </a:p>
        </p:txBody>
      </p:sp>
      <p:sp>
        <p:nvSpPr>
          <p:cNvPr id="19" name="文本框 18"/>
          <p:cNvSpPr txBox="1"/>
          <p:nvPr/>
        </p:nvSpPr>
        <p:spPr>
          <a:xfrm>
            <a:off x="839470" y="4201795"/>
            <a:ext cx="10042525" cy="644525"/>
          </a:xfrm>
          <a:prstGeom prst="rect">
            <a:avLst/>
          </a:prstGeom>
          <a:noFill/>
        </p:spPr>
        <p:txBody>
          <a:bodyPr wrap="square" rtlCol="0">
            <a:noAutofit/>
          </a:bodyPr>
          <a:p>
            <a:pPr algn="l">
              <a:buClrTx/>
              <a:buSzTx/>
              <a:buFontTx/>
            </a:pPr>
            <a:r>
              <a:t>【解析】</a:t>
            </a:r>
            <a:r>
              <a:rPr lang="zh-CN" altLang="en-US"/>
              <a:t>本题考查理解常见文言实词在文中的含义的能力。</a:t>
            </a:r>
            <a:r>
              <a:rPr lang="en-US" altLang="zh-CN"/>
              <a:t>B</a:t>
            </a:r>
            <a:r>
              <a:rPr lang="zh-CN" altLang="en-US"/>
              <a:t>项</a:t>
            </a:r>
            <a:r>
              <a:rPr lang="en-US" altLang="zh-CN"/>
              <a:t>，</a:t>
            </a:r>
            <a:r>
              <a:rPr lang="zh-CN" altLang="en-US"/>
              <a:t>致</a:t>
            </a:r>
            <a:r>
              <a:rPr lang="en-US" altLang="zh-CN"/>
              <a:t>:</a:t>
            </a:r>
            <a:r>
              <a:rPr lang="zh-CN" altLang="en-US"/>
              <a:t>使达到。</a:t>
            </a:r>
            <a:endParaRPr lang="zh-CN" altLang="en-US"/>
          </a:p>
        </p:txBody>
      </p:sp>
      <p:sp>
        <p:nvSpPr>
          <p:cNvPr id="20" name="文本框 19"/>
          <p:cNvSpPr txBox="1"/>
          <p:nvPr>
            <p:custDataLst>
              <p:tags r:id="rId3"/>
            </p:custDataLst>
          </p:nvPr>
        </p:nvSpPr>
        <p:spPr>
          <a:xfrm flipH="1">
            <a:off x="1632585" y="2498725"/>
            <a:ext cx="394970" cy="33655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2412365" y="328549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8" name="文本框 27"/>
          <p:cNvSpPr txBox="1"/>
          <p:nvPr>
            <p:custDataLst>
              <p:tags r:id="rId5"/>
            </p:custDataLst>
          </p:nvPr>
        </p:nvSpPr>
        <p:spPr>
          <a:xfrm flipH="1">
            <a:off x="1214755" y="3790315"/>
            <a:ext cx="401320" cy="41148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6"/>
            </p:custDataLst>
          </p:nvPr>
        </p:nvSpPr>
        <p:spPr>
          <a:xfrm flipV="1">
            <a:off x="1416050" y="285305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17" name="文本框 16"/>
          <p:cNvSpPr txBox="1"/>
          <p:nvPr/>
        </p:nvSpPr>
        <p:spPr>
          <a:xfrm>
            <a:off x="501650" y="1417955"/>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2.</a:t>
            </a:r>
            <a:r>
              <a:rPr lang="zh-CN" altLang="en-US" dirty="0"/>
              <a:t>从词类活用的角度看</a:t>
            </a:r>
            <a:r>
              <a:rPr lang="en-US" altLang="zh-CN" dirty="0"/>
              <a:t>，</a:t>
            </a:r>
            <a:r>
              <a:rPr lang="zh-CN" altLang="en-US" dirty="0"/>
              <a:t>下列加点词用法不同于其他三项的是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橐驼非能使木寿且孳也</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旦视而暮抚</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而木之性日以离矣</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旦暮吏来而呼曰</a:t>
            </a:r>
            <a:endParaRPr lang="zh-CN" altLang="en-US" dirty="0"/>
          </a:p>
        </p:txBody>
      </p:sp>
      <p:sp>
        <p:nvSpPr>
          <p:cNvPr id="18" name="文本框 17"/>
          <p:cNvSpPr txBox="1"/>
          <p:nvPr/>
        </p:nvSpPr>
        <p:spPr>
          <a:xfrm>
            <a:off x="8039735" y="1525905"/>
            <a:ext cx="410845" cy="481965"/>
          </a:xfrm>
          <a:prstGeom prst="rect">
            <a:avLst/>
          </a:prstGeom>
          <a:noFill/>
        </p:spPr>
        <p:txBody>
          <a:bodyPr wrap="square" rtlCol="0">
            <a:noAutofit/>
          </a:bodyPr>
          <a:p>
            <a:r>
              <a:rPr lang="en-US" altLang="zh-CN"/>
              <a:t>A</a:t>
            </a:r>
            <a:r>
              <a:rPr lang="zh-CN" altLang="en-US"/>
              <a:t>　</a:t>
            </a:r>
            <a:endParaRPr lang="zh-CN" altLang="en-US"/>
          </a:p>
        </p:txBody>
      </p:sp>
      <p:sp>
        <p:nvSpPr>
          <p:cNvPr id="19" name="文本框 18"/>
          <p:cNvSpPr txBox="1"/>
          <p:nvPr/>
        </p:nvSpPr>
        <p:spPr>
          <a:xfrm>
            <a:off x="839470" y="4657090"/>
            <a:ext cx="10042525" cy="644525"/>
          </a:xfrm>
          <a:prstGeom prst="rect">
            <a:avLst/>
          </a:prstGeom>
          <a:noFill/>
        </p:spPr>
        <p:txBody>
          <a:bodyPr wrap="square" rtlCol="0">
            <a:noAutofit/>
          </a:bodyPr>
          <a:p>
            <a:pPr algn="l">
              <a:buClrTx/>
              <a:buSzTx/>
              <a:buFontTx/>
            </a:pPr>
            <a:r>
              <a:t>【解析】</a:t>
            </a:r>
            <a:r>
              <a:rPr lang="zh-CN" altLang="en-US"/>
              <a:t>本题考查理解与现代汉语不同的用法的能力。</a:t>
            </a:r>
            <a:r>
              <a:rPr lang="en-US" altLang="zh-CN"/>
              <a:t>A</a:t>
            </a:r>
            <a:r>
              <a:rPr lang="zh-CN" altLang="en-US"/>
              <a:t>项</a:t>
            </a:r>
            <a:r>
              <a:rPr lang="en-US" altLang="zh-CN"/>
              <a:t>，</a:t>
            </a:r>
            <a:r>
              <a:rPr lang="zh-CN" altLang="en-US"/>
              <a:t>寿</a:t>
            </a:r>
            <a:r>
              <a:rPr lang="en-US" altLang="zh-CN"/>
              <a:t>:</a:t>
            </a:r>
            <a:r>
              <a:rPr lang="zh-CN" altLang="en-US"/>
              <a:t>名词用作动词。其他三项均为名词作状语。</a:t>
            </a:r>
            <a:endParaRPr lang="zh-CN" altLang="en-US"/>
          </a:p>
        </p:txBody>
      </p:sp>
      <p:sp>
        <p:nvSpPr>
          <p:cNvPr id="20" name="文本框 19"/>
          <p:cNvSpPr txBox="1"/>
          <p:nvPr>
            <p:custDataLst>
              <p:tags r:id="rId3"/>
            </p:custDataLst>
          </p:nvPr>
        </p:nvSpPr>
        <p:spPr>
          <a:xfrm flipH="1">
            <a:off x="2565400" y="2132965"/>
            <a:ext cx="404495" cy="28194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1487805" y="340106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6" name="文本框 25"/>
          <p:cNvSpPr txBox="1"/>
          <p:nvPr>
            <p:custDataLst>
              <p:tags r:id="rId5"/>
            </p:custDataLst>
          </p:nvPr>
        </p:nvSpPr>
        <p:spPr>
          <a:xfrm flipV="1">
            <a:off x="1132205" y="24936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6"/>
            </p:custDataLst>
          </p:nvPr>
        </p:nvSpPr>
        <p:spPr>
          <a:xfrm flipV="1">
            <a:off x="2105660" y="29254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3" name="文本框 2"/>
          <p:cNvSpPr txBox="1"/>
          <p:nvPr>
            <p:custDataLst>
              <p:tags r:id="rId7"/>
            </p:custDataLst>
          </p:nvPr>
        </p:nvSpPr>
        <p:spPr>
          <a:xfrm flipV="1">
            <a:off x="1833245" y="247713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4" name="文本框 3"/>
          <p:cNvSpPr txBox="1"/>
          <p:nvPr>
            <p:custDataLst>
              <p:tags r:id="rId8"/>
            </p:custDataLst>
          </p:nvPr>
        </p:nvSpPr>
        <p:spPr>
          <a:xfrm flipV="1">
            <a:off x="1127125" y="33572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a:t>3.</a:t>
            </a:r>
            <a:r>
              <a:rPr lang="zh-CN" altLang="en-US"/>
              <a:t>下列句子中</a:t>
            </a:r>
            <a:r>
              <a:rPr lang="en-US" altLang="zh-CN"/>
              <a:t>，</a:t>
            </a:r>
            <a:r>
              <a:rPr lang="zh-CN" altLang="en-US"/>
              <a:t>加点的虚词的意义和用法相同的一项是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师者</a:t>
            </a:r>
            <a:r>
              <a:rPr lang="en-US" altLang="zh-CN"/>
              <a:t>，</a:t>
            </a:r>
            <a:r>
              <a:rPr lang="zh-CN" altLang="en-US"/>
              <a:t>所以传道受业解惑也</a:t>
            </a:r>
            <a:endParaRPr lang="zh-CN" altLang="en-US"/>
          </a:p>
          <a:p>
            <a:pPr>
              <a:lnSpc>
                <a:spcPct val="150000"/>
              </a:lnSpc>
            </a:pPr>
            <a:r>
              <a:rPr lang="zh-CN" altLang="en-US"/>
              <a:t>苟有能反是者</a:t>
            </a:r>
            <a:endParaRPr lang="zh-CN" altLang="en-US"/>
          </a:p>
          <a:p>
            <a:pPr>
              <a:lnSpc>
                <a:spcPct val="150000"/>
              </a:lnSpc>
            </a:pPr>
            <a:r>
              <a:rPr lang="en-US" altLang="zh-CN"/>
              <a:t>B.</a:t>
            </a:r>
            <a:r>
              <a:rPr lang="zh-CN" altLang="en-US"/>
              <a:t>其莳也若子</a:t>
            </a:r>
            <a:endParaRPr lang="zh-CN" altLang="en-US"/>
          </a:p>
          <a:p>
            <a:pPr>
              <a:lnSpc>
                <a:spcPct val="150000"/>
              </a:lnSpc>
            </a:pPr>
            <a:r>
              <a:rPr lang="zh-CN" altLang="en-US"/>
              <a:t>理</a:t>
            </a:r>
            <a:r>
              <a:rPr lang="en-US" altLang="zh-CN"/>
              <a:t>，</a:t>
            </a:r>
            <a:r>
              <a:rPr lang="zh-CN" altLang="en-US"/>
              <a:t>非吾业也</a:t>
            </a:r>
            <a:endParaRPr lang="zh-CN" altLang="en-US"/>
          </a:p>
          <a:p>
            <a:pPr>
              <a:lnSpc>
                <a:spcPct val="150000"/>
              </a:lnSpc>
            </a:pPr>
            <a:r>
              <a:rPr lang="en-US" altLang="zh-CN"/>
              <a:t>C.</a:t>
            </a:r>
            <a:r>
              <a:rPr lang="zh-CN" altLang="en-US"/>
              <a:t>早实以蕃</a:t>
            </a:r>
            <a:endParaRPr lang="zh-CN" altLang="en-US"/>
          </a:p>
          <a:p>
            <a:pPr>
              <a:lnSpc>
                <a:spcPct val="150000"/>
              </a:lnSpc>
            </a:pPr>
            <a:r>
              <a:rPr lang="zh-CN" altLang="en-US"/>
              <a:t>爪其肤以验其生枯</a:t>
            </a:r>
            <a:endParaRPr lang="zh-CN" altLang="en-US"/>
          </a:p>
          <a:p>
            <a:pPr>
              <a:lnSpc>
                <a:spcPct val="150000"/>
              </a:lnSpc>
            </a:pPr>
            <a:r>
              <a:rPr lang="en-US" altLang="zh-CN"/>
              <a:t>D.</a:t>
            </a:r>
            <a:r>
              <a:rPr lang="zh-CN" altLang="en-US"/>
              <a:t>则其天者全而其性得矣</a:t>
            </a:r>
            <a:endParaRPr lang="zh-CN" altLang="en-US"/>
          </a:p>
          <a:p>
            <a:pPr>
              <a:lnSpc>
                <a:spcPct val="150000"/>
              </a:lnSpc>
            </a:pPr>
            <a:r>
              <a:rPr lang="zh-CN" altLang="en-US"/>
              <a:t>又何以蕃吾生而安吾性耶</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18" name="文本框 17"/>
          <p:cNvSpPr txBox="1"/>
          <p:nvPr/>
        </p:nvSpPr>
        <p:spPr>
          <a:xfrm>
            <a:off x="6527800" y="1413510"/>
            <a:ext cx="410845" cy="481965"/>
          </a:xfrm>
          <a:prstGeom prst="rect">
            <a:avLst/>
          </a:prstGeom>
          <a:noFill/>
        </p:spPr>
        <p:txBody>
          <a:bodyPr wrap="square" rtlCol="0">
            <a:noAutofit/>
          </a:bodyPr>
          <a:p>
            <a:r>
              <a:rPr lang="en-US" altLang="zh-CN"/>
              <a:t>D</a:t>
            </a:r>
            <a:r>
              <a:rPr lang="zh-CN" altLang="en-US"/>
              <a:t>　</a:t>
            </a:r>
            <a:endParaRPr lang="zh-CN" altLang="en-US"/>
          </a:p>
        </p:txBody>
      </p:sp>
      <p:sp>
        <p:nvSpPr>
          <p:cNvPr id="19" name="文本框 18"/>
          <p:cNvSpPr txBox="1"/>
          <p:nvPr/>
        </p:nvSpPr>
        <p:spPr>
          <a:xfrm>
            <a:off x="552450" y="5227955"/>
            <a:ext cx="10042525" cy="644525"/>
          </a:xfrm>
          <a:prstGeom prst="rect">
            <a:avLst/>
          </a:prstGeom>
          <a:noFill/>
        </p:spPr>
        <p:txBody>
          <a:bodyPr wrap="square" rtlCol="0">
            <a:noAutofit/>
          </a:bodyPr>
          <a:p>
            <a:pPr algn="l">
              <a:buClrTx/>
              <a:buSzTx/>
              <a:buFontTx/>
            </a:pPr>
            <a:r>
              <a:t>【解析】</a:t>
            </a:r>
            <a:r>
              <a:rPr lang="zh-CN" altLang="en-US"/>
              <a:t>本题考查理解常见文言虚词在文中的意义和用法的能力。</a:t>
            </a:r>
            <a:r>
              <a:rPr lang="en-US" altLang="zh-CN"/>
              <a:t>A</a:t>
            </a:r>
            <a:r>
              <a:rPr lang="zh-CN" altLang="en-US"/>
              <a:t>项</a:t>
            </a:r>
            <a:r>
              <a:rPr lang="en-US" altLang="zh-CN"/>
              <a:t>，</a:t>
            </a:r>
            <a:r>
              <a:rPr lang="zh-CN" altLang="en-US"/>
              <a:t>语气词</a:t>
            </a:r>
            <a:r>
              <a:rPr lang="en-US" altLang="zh-CN"/>
              <a:t>，</a:t>
            </a:r>
            <a:r>
              <a:rPr lang="zh-CN" altLang="en-US"/>
              <a:t>表示判断</a:t>
            </a:r>
            <a:r>
              <a:rPr lang="en-US" altLang="zh-CN"/>
              <a:t>/</a:t>
            </a:r>
            <a:r>
              <a:rPr lang="zh-CN" altLang="en-US"/>
              <a:t>代词</a:t>
            </a:r>
            <a:r>
              <a:rPr lang="en-US" altLang="zh-CN"/>
              <a:t>，</a:t>
            </a:r>
            <a:r>
              <a:rPr lang="zh-CN" altLang="en-US"/>
              <a:t>指人。</a:t>
            </a:r>
            <a:r>
              <a:rPr lang="en-US" altLang="zh-CN"/>
              <a:t>B</a:t>
            </a:r>
            <a:r>
              <a:rPr lang="zh-CN" altLang="en-US"/>
              <a:t>项</a:t>
            </a:r>
            <a:r>
              <a:rPr lang="en-US" altLang="zh-CN"/>
              <a:t>，</a:t>
            </a:r>
            <a:r>
              <a:rPr lang="zh-CN" altLang="en-US"/>
              <a:t>语气词</a:t>
            </a:r>
            <a:r>
              <a:rPr lang="en-US" altLang="zh-CN"/>
              <a:t>，</a:t>
            </a:r>
            <a:r>
              <a:rPr lang="zh-CN" altLang="en-US"/>
              <a:t>表示停顿</a:t>
            </a:r>
            <a:r>
              <a:rPr lang="en-US" altLang="zh-CN"/>
              <a:t>/</a:t>
            </a:r>
            <a:r>
              <a:rPr lang="zh-CN" altLang="en-US"/>
              <a:t>语气词</a:t>
            </a:r>
            <a:r>
              <a:rPr lang="en-US" altLang="zh-CN"/>
              <a:t>，</a:t>
            </a:r>
            <a:r>
              <a:rPr lang="zh-CN" altLang="en-US"/>
              <a:t>表示判断。</a:t>
            </a:r>
            <a:r>
              <a:rPr lang="en-US" altLang="zh-CN"/>
              <a:t>C</a:t>
            </a:r>
            <a:r>
              <a:rPr lang="zh-CN" altLang="en-US"/>
              <a:t>项</a:t>
            </a:r>
            <a:r>
              <a:rPr lang="en-US" altLang="zh-CN"/>
              <a:t>，</a:t>
            </a:r>
            <a:r>
              <a:rPr lang="zh-CN" altLang="en-US"/>
              <a:t>连词</a:t>
            </a:r>
            <a:r>
              <a:rPr lang="en-US" altLang="zh-CN"/>
              <a:t>，</a:t>
            </a:r>
            <a:r>
              <a:rPr lang="zh-CN" altLang="en-US"/>
              <a:t>表并列</a:t>
            </a:r>
            <a:r>
              <a:rPr lang="en-US" altLang="zh-CN"/>
              <a:t>/</a:t>
            </a:r>
            <a:r>
              <a:rPr lang="zh-CN" altLang="en-US"/>
              <a:t>连词</a:t>
            </a:r>
            <a:r>
              <a:rPr lang="en-US" altLang="zh-CN"/>
              <a:t>，</a:t>
            </a:r>
            <a:r>
              <a:rPr lang="zh-CN" altLang="en-US"/>
              <a:t>表目的。</a:t>
            </a:r>
            <a:r>
              <a:rPr lang="en-US" altLang="zh-CN"/>
              <a:t>D</a:t>
            </a:r>
            <a:r>
              <a:rPr lang="zh-CN" altLang="en-US"/>
              <a:t>项</a:t>
            </a:r>
            <a:r>
              <a:rPr lang="en-US" altLang="zh-CN"/>
              <a:t>，</a:t>
            </a:r>
            <a:r>
              <a:rPr lang="zh-CN" altLang="en-US"/>
              <a:t>二者均为连词</a:t>
            </a:r>
            <a:r>
              <a:rPr lang="en-US" altLang="zh-CN"/>
              <a:t>，</a:t>
            </a:r>
            <a:r>
              <a:rPr lang="zh-CN" altLang="en-US"/>
              <a:t>表并列。</a:t>
            </a:r>
            <a:endParaRPr lang="zh-CN" altLang="en-US"/>
          </a:p>
        </p:txBody>
      </p:sp>
      <p:sp>
        <p:nvSpPr>
          <p:cNvPr id="26" name="文本框 25"/>
          <p:cNvSpPr txBox="1"/>
          <p:nvPr>
            <p:custDataLst>
              <p:tags r:id="rId4"/>
            </p:custDataLst>
          </p:nvPr>
        </p:nvSpPr>
        <p:spPr>
          <a:xfrm flipV="1">
            <a:off x="1275715" y="191706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5"/>
            </p:custDataLst>
          </p:nvPr>
        </p:nvSpPr>
        <p:spPr>
          <a:xfrm flipV="1">
            <a:off x="1847850" y="2277745"/>
            <a:ext cx="540385" cy="45339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3" name="文本框 2"/>
          <p:cNvSpPr txBox="1"/>
          <p:nvPr>
            <p:custDataLst>
              <p:tags r:id="rId6"/>
            </p:custDataLst>
          </p:nvPr>
        </p:nvSpPr>
        <p:spPr>
          <a:xfrm flipV="1">
            <a:off x="1205865" y="2709545"/>
            <a:ext cx="725805" cy="45339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4" name="文本框 3"/>
          <p:cNvSpPr txBox="1"/>
          <p:nvPr>
            <p:custDataLst>
              <p:tags r:id="rId7"/>
            </p:custDataLst>
          </p:nvPr>
        </p:nvSpPr>
        <p:spPr>
          <a:xfrm flipV="1">
            <a:off x="1991360" y="314071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5" name="文本框 4"/>
          <p:cNvSpPr txBox="1"/>
          <p:nvPr>
            <p:custDataLst>
              <p:tags r:id="rId8"/>
            </p:custDataLst>
          </p:nvPr>
        </p:nvSpPr>
        <p:spPr>
          <a:xfrm flipV="1">
            <a:off x="1558925" y="357378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6" name="文本框 5"/>
          <p:cNvSpPr txBox="1"/>
          <p:nvPr>
            <p:custDataLst>
              <p:tags r:id="rId9"/>
            </p:custDataLst>
          </p:nvPr>
        </p:nvSpPr>
        <p:spPr>
          <a:xfrm flipV="1">
            <a:off x="1487170" y="400558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7" name="文本框 6"/>
          <p:cNvSpPr txBox="1"/>
          <p:nvPr>
            <p:custDataLst>
              <p:tags r:id="rId10"/>
            </p:custDataLst>
          </p:nvPr>
        </p:nvSpPr>
        <p:spPr>
          <a:xfrm flipV="1">
            <a:off x="2205355" y="434086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8" name="文本框 7"/>
          <p:cNvSpPr txBox="1"/>
          <p:nvPr>
            <p:custDataLst>
              <p:tags r:id="rId11"/>
            </p:custDataLst>
          </p:nvPr>
        </p:nvSpPr>
        <p:spPr>
          <a:xfrm flipV="1">
            <a:off x="2207260" y="483298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4.</a:t>
            </a:r>
            <a:r>
              <a:rPr lang="zh-CN" altLang="en-US"/>
              <a:t>下列与例句句式相同的一项是</a:t>
            </a:r>
            <a:r>
              <a:rPr lang="en-US" altLang="zh-CN"/>
              <a:t>	(</a:t>
            </a:r>
            <a:r>
              <a:rPr lang="zh-CN" altLang="en-US"/>
              <a:t>　　</a:t>
            </a:r>
            <a:r>
              <a:rPr lang="en-US" altLang="zh-CN"/>
              <a:t>)</a:t>
            </a:r>
            <a:endParaRPr lang="en-US" altLang="zh-CN"/>
          </a:p>
          <a:p>
            <a:pPr>
              <a:lnSpc>
                <a:spcPct val="150000"/>
              </a:lnSpc>
            </a:pPr>
            <a:r>
              <a:rPr lang="zh-CN" altLang="en-US"/>
              <a:t>例句</a:t>
            </a:r>
            <a:r>
              <a:rPr lang="en-US" altLang="zh-CN"/>
              <a:t>:</a:t>
            </a:r>
            <a:r>
              <a:rPr lang="zh-CN" altLang="en-US"/>
              <a:t>故不我若也</a:t>
            </a:r>
            <a:endParaRPr lang="zh-CN" altLang="en-US"/>
          </a:p>
          <a:p>
            <a:pPr>
              <a:lnSpc>
                <a:spcPct val="150000"/>
              </a:lnSpc>
            </a:pPr>
            <a:r>
              <a:rPr lang="en-US" altLang="zh-CN"/>
              <a:t>A.</a:t>
            </a:r>
            <a:r>
              <a:rPr lang="zh-CN" altLang="en-US"/>
              <a:t>凡长安豪富人为观游及卖果者</a:t>
            </a:r>
            <a:endParaRPr lang="zh-CN" altLang="en-US"/>
          </a:p>
          <a:p>
            <a:pPr>
              <a:lnSpc>
                <a:spcPct val="150000"/>
              </a:lnSpc>
            </a:pPr>
            <a:r>
              <a:rPr lang="en-US" altLang="zh-CN"/>
              <a:t>B.</a:t>
            </a:r>
            <a:r>
              <a:rPr lang="zh-CN" altLang="en-US"/>
              <a:t>传其事以为官戒也</a:t>
            </a:r>
            <a:endParaRPr lang="zh-CN" altLang="en-US"/>
          </a:p>
          <a:p>
            <a:pPr>
              <a:lnSpc>
                <a:spcPct val="150000"/>
              </a:lnSpc>
            </a:pPr>
            <a:r>
              <a:rPr lang="en-US" altLang="zh-CN"/>
              <a:t>C.</a:t>
            </a:r>
            <a:r>
              <a:rPr lang="zh-CN" altLang="en-US"/>
              <a:t>又何以蕃吾生而安吾性耶</a:t>
            </a:r>
            <a:endParaRPr lang="zh-CN" altLang="en-US"/>
          </a:p>
          <a:p>
            <a:pPr>
              <a:lnSpc>
                <a:spcPct val="150000"/>
              </a:lnSpc>
            </a:pPr>
            <a:r>
              <a:rPr lang="en-US" altLang="zh-CN"/>
              <a:t>D.</a:t>
            </a:r>
            <a:r>
              <a:rPr lang="zh-CN" altLang="en-US"/>
              <a:t>以子之道</a:t>
            </a:r>
            <a:r>
              <a:rPr lang="en-US" altLang="zh-CN"/>
              <a:t>，</a:t>
            </a:r>
            <a:r>
              <a:rPr lang="zh-CN" altLang="en-US"/>
              <a:t>移之官理</a:t>
            </a:r>
            <a:r>
              <a:rPr lang="en-US" altLang="zh-CN"/>
              <a:t>，</a:t>
            </a:r>
            <a:r>
              <a:rPr lang="zh-CN" altLang="en-US"/>
              <a:t>可乎</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本题考查理解与现代汉语不同的句式的能力。例句和</a:t>
            </a:r>
            <a:r>
              <a:rPr lang="en-US" altLang="zh-CN" dirty="0"/>
              <a:t>C</a:t>
            </a:r>
            <a:r>
              <a:rPr lang="zh-CN" altLang="en-US" dirty="0"/>
              <a:t>项中的句子都是宾语前置句。</a:t>
            </a:r>
            <a:r>
              <a:rPr lang="en-US" altLang="zh-CN" dirty="0"/>
              <a:t>A</a:t>
            </a:r>
            <a:r>
              <a:rPr lang="zh-CN" altLang="en-US" dirty="0"/>
              <a:t>项</a:t>
            </a:r>
            <a:r>
              <a:rPr lang="en-US" altLang="zh-CN" dirty="0"/>
              <a:t>，</a:t>
            </a:r>
            <a:r>
              <a:rPr lang="zh-CN" altLang="en-US" dirty="0"/>
              <a:t>定语后置句</a:t>
            </a:r>
            <a:r>
              <a:rPr lang="en-US" altLang="zh-CN" dirty="0"/>
              <a:t>，</a:t>
            </a:r>
            <a:r>
              <a:rPr lang="zh-CN" altLang="en-US" dirty="0"/>
              <a:t>正常语序为</a:t>
            </a:r>
            <a:r>
              <a:rPr lang="en-US" altLang="zh-CN" dirty="0"/>
              <a:t>“</a:t>
            </a:r>
            <a:r>
              <a:rPr lang="zh-CN" altLang="en-US" dirty="0"/>
              <a:t>凡长安为观游及卖果者豪富人</a:t>
            </a:r>
            <a:r>
              <a:rPr lang="en-US" altLang="zh-CN" dirty="0"/>
              <a:t>”</a:t>
            </a:r>
            <a:r>
              <a:rPr lang="zh-CN" altLang="en-US" dirty="0"/>
              <a:t>。</a:t>
            </a:r>
            <a:r>
              <a:rPr lang="en-US" altLang="zh-CN" dirty="0"/>
              <a:t>B</a:t>
            </a:r>
            <a:r>
              <a:rPr lang="zh-CN" altLang="en-US" dirty="0"/>
              <a:t>项</a:t>
            </a:r>
            <a:r>
              <a:rPr lang="en-US" altLang="zh-CN" dirty="0"/>
              <a:t>，</a:t>
            </a:r>
            <a:r>
              <a:rPr lang="zh-CN" altLang="en-US" dirty="0"/>
              <a:t>省略句</a:t>
            </a:r>
            <a:r>
              <a:rPr lang="en-US" altLang="zh-CN" dirty="0"/>
              <a:t>，</a:t>
            </a:r>
            <a:r>
              <a:rPr lang="en-US" altLang="zh-CN" dirty="0"/>
              <a:t>“</a:t>
            </a:r>
            <a:r>
              <a:rPr lang="zh-CN" altLang="en-US" dirty="0"/>
              <a:t>以</a:t>
            </a:r>
            <a:r>
              <a:rPr lang="en-US" altLang="zh-CN" dirty="0"/>
              <a:t>”</a:t>
            </a:r>
            <a:r>
              <a:rPr lang="zh-CN" altLang="en-US" dirty="0"/>
              <a:t>后省略介词宾语</a:t>
            </a:r>
            <a:r>
              <a:rPr lang="en-US" altLang="zh-CN" dirty="0"/>
              <a:t>“</a:t>
            </a:r>
            <a:r>
              <a:rPr lang="zh-CN" altLang="en-US" dirty="0"/>
              <a:t>之</a:t>
            </a:r>
            <a:r>
              <a:rPr lang="en-US" altLang="zh-CN" dirty="0"/>
              <a:t>”</a:t>
            </a:r>
            <a:r>
              <a:rPr lang="zh-CN" altLang="en-US" dirty="0"/>
              <a:t>。</a:t>
            </a:r>
            <a:r>
              <a:rPr lang="en-US" altLang="zh-CN" dirty="0"/>
              <a:t>D</a:t>
            </a:r>
            <a:r>
              <a:rPr lang="zh-CN" altLang="en-US" dirty="0"/>
              <a:t>项</a:t>
            </a:r>
            <a:r>
              <a:rPr lang="en-US" altLang="zh-CN" dirty="0"/>
              <a:t>，</a:t>
            </a:r>
            <a:r>
              <a:rPr lang="zh-CN" altLang="en-US" dirty="0"/>
              <a:t>疑问句。</a:t>
            </a:r>
            <a:endParaRPr lang="zh-CN" altLang="en-US" dirty="0"/>
          </a:p>
        </p:txBody>
      </p:sp>
      <p:sp>
        <p:nvSpPr>
          <p:cNvPr id="18" name="文本框 17"/>
          <p:cNvSpPr txBox="1"/>
          <p:nvPr/>
        </p:nvSpPr>
        <p:spPr>
          <a:xfrm>
            <a:off x="4727575"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5.</a:t>
            </a:r>
            <a:r>
              <a:rPr lang="zh-CN" altLang="en-US"/>
              <a:t>下列有关文学常识的表述</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柳宗元</a:t>
            </a:r>
            <a:r>
              <a:rPr lang="en-US" altLang="zh-CN"/>
              <a:t>，</a:t>
            </a:r>
            <a:r>
              <a:rPr lang="zh-CN" altLang="en-US"/>
              <a:t>字子厚</a:t>
            </a:r>
            <a:r>
              <a:rPr lang="en-US" altLang="zh-CN"/>
              <a:t>，</a:t>
            </a:r>
            <a:r>
              <a:rPr lang="zh-CN" altLang="en-US"/>
              <a:t>河东人</a:t>
            </a:r>
            <a:r>
              <a:rPr lang="en-US" altLang="zh-CN"/>
              <a:t>，</a:t>
            </a:r>
            <a:r>
              <a:rPr lang="zh-CN" altLang="en-US"/>
              <a:t>世称</a:t>
            </a:r>
            <a:r>
              <a:rPr lang="en-US" altLang="zh-CN"/>
              <a:t>“</a:t>
            </a:r>
            <a:r>
              <a:rPr lang="zh-CN" altLang="en-US"/>
              <a:t>柳河东</a:t>
            </a:r>
            <a:r>
              <a:rPr lang="en-US" altLang="zh-CN"/>
              <a:t>”，</a:t>
            </a:r>
            <a:r>
              <a:rPr lang="zh-CN" altLang="en-US"/>
              <a:t>又因官至柳州刺史</a:t>
            </a:r>
            <a:r>
              <a:rPr lang="en-US" altLang="zh-CN"/>
              <a:t>，</a:t>
            </a:r>
            <a:r>
              <a:rPr lang="zh-CN" altLang="en-US"/>
              <a:t>也称</a:t>
            </a:r>
            <a:r>
              <a:rPr lang="en-US" altLang="zh-CN"/>
              <a:t>“</a:t>
            </a:r>
            <a:r>
              <a:rPr lang="zh-CN" altLang="en-US"/>
              <a:t>柳柳州</a:t>
            </a:r>
            <a:r>
              <a:rPr lang="en-US" altLang="zh-CN"/>
              <a:t>”</a:t>
            </a:r>
            <a:r>
              <a:rPr lang="zh-CN" altLang="en-US"/>
              <a:t>。</a:t>
            </a:r>
            <a:endParaRPr lang="zh-CN" altLang="en-US"/>
          </a:p>
          <a:p>
            <a:pPr>
              <a:lnSpc>
                <a:spcPct val="150000"/>
              </a:lnSpc>
            </a:pPr>
            <a:r>
              <a:rPr lang="en-US" altLang="zh-CN"/>
              <a:t>B.</a:t>
            </a:r>
            <a:r>
              <a:rPr lang="zh-CN" altLang="en-US"/>
              <a:t>传</a:t>
            </a:r>
            <a:r>
              <a:rPr lang="en-US" altLang="zh-CN"/>
              <a:t>，</a:t>
            </a:r>
            <a:r>
              <a:rPr lang="zh-CN" altLang="en-US"/>
              <a:t>既可指古籍注释体例之一</a:t>
            </a:r>
            <a:r>
              <a:rPr lang="en-US" altLang="zh-CN"/>
              <a:t>，</a:t>
            </a:r>
            <a:r>
              <a:rPr lang="zh-CN" altLang="en-US"/>
              <a:t>如《春秋左氏传》</a:t>
            </a:r>
            <a:r>
              <a:rPr lang="en-US" altLang="zh-CN"/>
              <a:t>;</a:t>
            </a:r>
            <a:r>
              <a:rPr lang="zh-CN" altLang="en-US"/>
              <a:t>也可以指传说。</a:t>
            </a:r>
            <a:endParaRPr lang="zh-CN" altLang="en-US"/>
          </a:p>
          <a:p>
            <a:pPr>
              <a:lnSpc>
                <a:spcPct val="150000"/>
              </a:lnSpc>
            </a:pPr>
            <a:r>
              <a:rPr lang="en-US" altLang="zh-CN"/>
              <a:t>C.</a:t>
            </a:r>
            <a:r>
              <a:rPr lang="zh-CN" altLang="en-US"/>
              <a:t>《种树郭橐驼传》是一篇真实的传记</a:t>
            </a:r>
            <a:r>
              <a:rPr lang="en-US" altLang="zh-CN"/>
              <a:t>，</a:t>
            </a:r>
            <a:r>
              <a:rPr lang="zh-CN" altLang="en-US"/>
              <a:t>是柳宗元早年在长安任职时的作品。</a:t>
            </a:r>
            <a:endParaRPr lang="zh-CN" altLang="en-US"/>
          </a:p>
          <a:p>
            <a:pPr>
              <a:lnSpc>
                <a:spcPct val="150000"/>
              </a:lnSpc>
            </a:pPr>
            <a:r>
              <a:rPr lang="en-US" altLang="zh-CN"/>
              <a:t>D.</a:t>
            </a:r>
            <a:r>
              <a:rPr lang="zh-CN" altLang="en-US"/>
              <a:t>飧饔</a:t>
            </a:r>
            <a:r>
              <a:rPr lang="en-US" altLang="zh-CN"/>
              <a:t>，</a:t>
            </a:r>
            <a:r>
              <a:rPr lang="zh-CN" altLang="en-US"/>
              <a:t>古代指一日三餐</a:t>
            </a:r>
            <a:r>
              <a:rPr lang="en-US" altLang="zh-CN"/>
              <a:t>，</a:t>
            </a:r>
            <a:r>
              <a:rPr lang="zh-CN" altLang="en-US"/>
              <a:t>朝食称饔</a:t>
            </a:r>
            <a:r>
              <a:rPr lang="en-US" altLang="zh-CN"/>
              <a:t>，</a:t>
            </a:r>
            <a:r>
              <a:rPr lang="zh-CN" altLang="en-US"/>
              <a:t>晚饭称飧。如今人们常用</a:t>
            </a:r>
            <a:r>
              <a:rPr lang="en-US" altLang="zh-CN"/>
              <a:t>“</a:t>
            </a:r>
            <a:r>
              <a:rPr lang="zh-CN" altLang="en-US"/>
              <a:t>一日三餐</a:t>
            </a:r>
            <a:r>
              <a:rPr lang="en-US" altLang="zh-CN"/>
              <a:t>”</a:t>
            </a:r>
            <a:r>
              <a:rPr lang="zh-CN" altLang="en-US"/>
              <a:t>表示对时光的不同情感。</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本题考查了解并掌握常见的古代文化知识和理解常见文言实词的含义的能力。</a:t>
            </a:r>
            <a:r>
              <a:rPr lang="en-US" altLang="zh-CN" dirty="0"/>
              <a:t>C</a:t>
            </a:r>
            <a:r>
              <a:rPr lang="zh-CN" altLang="en-US" dirty="0"/>
              <a:t>项</a:t>
            </a:r>
            <a:r>
              <a:rPr lang="en-US" altLang="zh-CN" dirty="0"/>
              <a:t>，</a:t>
            </a:r>
            <a:r>
              <a:rPr lang="zh-CN" altLang="en-US" dirty="0"/>
              <a:t>《种树郭橐驼传》不是真实的传记</a:t>
            </a:r>
            <a:r>
              <a:rPr lang="en-US" altLang="zh-CN" dirty="0"/>
              <a:t>，</a:t>
            </a:r>
            <a:r>
              <a:rPr lang="zh-CN" altLang="en-US" dirty="0"/>
              <a:t>一般认为郭橐驼是虚构的人物</a:t>
            </a:r>
            <a:r>
              <a:rPr lang="en-US" altLang="zh-CN" dirty="0"/>
              <a:t>，</a:t>
            </a:r>
            <a:r>
              <a:rPr lang="zh-CN" altLang="en-US" dirty="0"/>
              <a:t>此文应当作一篇寓言来看。</a:t>
            </a:r>
            <a:endParaRPr lang="zh-CN" altLang="en-US" dirty="0"/>
          </a:p>
        </p:txBody>
      </p:sp>
      <p:sp>
        <p:nvSpPr>
          <p:cNvPr id="18" name="文本框 17"/>
          <p:cNvSpPr txBox="1"/>
          <p:nvPr/>
        </p:nvSpPr>
        <p:spPr>
          <a:xfrm>
            <a:off x="5666740" y="1463675"/>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6.</a:t>
            </a:r>
            <a:r>
              <a:rPr lang="zh-CN" altLang="en-US" dirty="0">
                <a:sym typeface="+mn-ea"/>
              </a:rPr>
              <a:t>把下列句子翻译成现代汉语。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橐驼非能使木寿且孳也</a:t>
            </a:r>
            <a:r>
              <a:rPr lang="en-US" altLang="zh-CN" dirty="0">
                <a:sym typeface="+mn-ea"/>
              </a:rPr>
              <a:t>，</a:t>
            </a:r>
            <a:r>
              <a:rPr lang="zh-CN" altLang="en-US" dirty="0">
                <a:sym typeface="+mn-ea"/>
              </a:rPr>
              <a:t>能顺木之天</a:t>
            </a:r>
            <a:r>
              <a:rPr lang="en-US" altLang="zh-CN" dirty="0">
                <a:sym typeface="+mn-ea"/>
              </a:rPr>
              <a:t>，</a:t>
            </a:r>
            <a:r>
              <a:rPr lang="zh-CN" altLang="en-US" dirty="0">
                <a:sym typeface="+mn-ea"/>
              </a:rPr>
              <a:t>以致其性焉尔。</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35800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【答案】我郭橐驼不是能够使树木活得长久且孳长茂盛啊</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只不过能够顺应树木的天性</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来使它依照本性生长罢了。</a:t>
            </a:r>
            <a:endParaRPr lang="zh-CN" altLang="en-US" dirty="0">
              <a:solidFill>
                <a:srgbClr val="0070C0"/>
              </a:solidFill>
              <a:uFill>
                <a:solidFill>
                  <a:schemeClr val="bg1"/>
                </a:solidFill>
              </a:uFill>
            </a:endParaRPr>
          </a:p>
        </p:txBody>
      </p:sp>
      <p:sp>
        <p:nvSpPr>
          <p:cNvPr id="2" name="文本框 1"/>
          <p:cNvSpPr txBox="1"/>
          <p:nvPr/>
        </p:nvSpPr>
        <p:spPr>
          <a:xfrm>
            <a:off x="623570" y="342773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孳</a:t>
            </a:r>
            <a:r>
              <a:rPr lang="en-US" altLang="zh-CN" dirty="0"/>
              <a:t>:</a:t>
            </a:r>
            <a:r>
              <a:rPr lang="zh-CN" altLang="en-US" dirty="0"/>
              <a:t>繁殖。天</a:t>
            </a:r>
            <a:r>
              <a:rPr lang="en-US" altLang="zh-CN" dirty="0"/>
              <a:t>:</a:t>
            </a:r>
            <a:r>
              <a:rPr lang="zh-CN" altLang="en-US" dirty="0"/>
              <a:t>天性</a:t>
            </a:r>
            <a:r>
              <a:rPr lang="en-US" altLang="zh-CN" dirty="0"/>
              <a:t>，</a:t>
            </a:r>
            <a:r>
              <a:rPr lang="zh-CN" altLang="en-US" dirty="0"/>
              <a:t>指自然生长规律。致</a:t>
            </a:r>
            <a:r>
              <a:rPr lang="en-US" altLang="zh-CN" dirty="0"/>
              <a:t>:</a:t>
            </a:r>
            <a:r>
              <a:rPr lang="zh-CN" altLang="en-US" dirty="0"/>
              <a:t>使达到。</a:t>
            </a:r>
            <a:r>
              <a:rPr lang="en-US" altLang="zh-CN" dirty="0"/>
              <a:t>(2)</a:t>
            </a:r>
            <a:r>
              <a:rPr lang="zh-CN" altLang="en-US" dirty="0"/>
              <a:t>其实</a:t>
            </a:r>
            <a:r>
              <a:rPr lang="en-US" altLang="zh-CN" dirty="0"/>
              <a:t>:</a:t>
            </a:r>
            <a:r>
              <a:rPr lang="zh-CN" altLang="en-US" dirty="0"/>
              <a:t>它的果实。早</a:t>
            </a:r>
            <a:r>
              <a:rPr lang="en-US" altLang="zh-CN" dirty="0"/>
              <a:t>:</a:t>
            </a:r>
            <a:r>
              <a:rPr lang="zh-CN" altLang="en-US" dirty="0"/>
              <a:t>使</a:t>
            </a:r>
            <a:r>
              <a:rPr lang="en-US" altLang="zh-CN" dirty="0"/>
              <a:t>……</a:t>
            </a:r>
            <a:r>
              <a:rPr lang="zh-CN" altLang="en-US" dirty="0"/>
              <a:t>结得早。蕃</a:t>
            </a:r>
            <a:r>
              <a:rPr lang="en-US" altLang="zh-CN" dirty="0"/>
              <a:t>:</a:t>
            </a:r>
            <a:r>
              <a:rPr lang="zh-CN" altLang="en-US" dirty="0"/>
              <a:t>使</a:t>
            </a:r>
            <a:r>
              <a:rPr lang="en-US" altLang="zh-CN" dirty="0"/>
              <a:t>……</a:t>
            </a:r>
            <a:r>
              <a:rPr lang="zh-CN" altLang="en-US" dirty="0"/>
              <a:t>多。</a:t>
            </a:r>
            <a:r>
              <a:rPr lang="en-US" altLang="zh-CN" dirty="0"/>
              <a:t>(3)</a:t>
            </a:r>
            <a:r>
              <a:rPr lang="zh-CN" altLang="en-US" dirty="0"/>
              <a:t>虽</a:t>
            </a:r>
            <a:r>
              <a:rPr lang="en-US" altLang="zh-CN" dirty="0"/>
              <a:t>:</a:t>
            </a:r>
            <a:r>
              <a:rPr lang="zh-CN" altLang="en-US" dirty="0"/>
              <a:t>虽然。其实</a:t>
            </a:r>
            <a:r>
              <a:rPr lang="en-US" altLang="zh-CN" dirty="0"/>
              <a:t>:</a:t>
            </a:r>
            <a:r>
              <a:rPr lang="zh-CN" altLang="en-US" dirty="0"/>
              <a:t>这实际上。仇</a:t>
            </a:r>
            <a:r>
              <a:rPr lang="en-US" altLang="zh-CN" dirty="0"/>
              <a:t>:</a:t>
            </a:r>
            <a:r>
              <a:rPr lang="zh-CN" altLang="en-US" dirty="0"/>
              <a:t>仇视。</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4786</Words>
  <Application>WPS 演示</Application>
  <PresentationFormat>宽屏</PresentationFormat>
  <Paragraphs>304</Paragraphs>
  <Slides>19</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19</vt:i4>
      </vt:variant>
    </vt:vector>
  </HeadingPairs>
  <TitlesOfParts>
    <vt:vector size="29"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373</cp:revision>
  <dcterms:created xsi:type="dcterms:W3CDTF">2023-08-06T06:55:00Z</dcterms:created>
  <dcterms:modified xsi:type="dcterms:W3CDTF">2025-11-05T05:37:10Z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6597D234B0484BA6AB3FA8DF6C426CBF_13</vt:lpwstr>
  </property>
</Properties>
</file>